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7"/>
  </p:notesMasterIdLst>
  <p:sldIdLst>
    <p:sldId id="256" r:id="rId2"/>
    <p:sldId id="293" r:id="rId3"/>
    <p:sldId id="294" r:id="rId4"/>
    <p:sldId id="296" r:id="rId5"/>
    <p:sldId id="291" r:id="rId6"/>
    <p:sldId id="287" r:id="rId7"/>
    <p:sldId id="295" r:id="rId8"/>
    <p:sldId id="288" r:id="rId9"/>
    <p:sldId id="289" r:id="rId10"/>
    <p:sldId id="298" r:id="rId11"/>
    <p:sldId id="299" r:id="rId12"/>
    <p:sldId id="300" r:id="rId13"/>
    <p:sldId id="290" r:id="rId14"/>
    <p:sldId id="301" r:id="rId15"/>
    <p:sldId id="302" r:id="rId16"/>
  </p:sldIdLst>
  <p:sldSz cx="9144000" cy="6858000" type="screen4x3"/>
  <p:notesSz cx="6797675" cy="9928225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Roboto Slab" panose="020B0604020202020204" charset="0"/>
      <p:regular r:id="rId22"/>
      <p:bold r:id="rId23"/>
    </p:embeddedFont>
    <p:embeddedFont>
      <p:font typeface="Sitka Banner" panose="02000505000000020004" pitchFamily="2" charset="0"/>
      <p:regular r:id="rId24"/>
      <p:bold r:id="rId25"/>
      <p:italic r:id="rId26"/>
      <p:boldItalic r:id="rId27"/>
    </p:embeddedFont>
    <p:embeddedFont>
      <p:font typeface="Source Sans Pro" panose="020B050303040302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97C"/>
    <a:srgbClr val="0091EA"/>
    <a:srgbClr val="00863D"/>
    <a:srgbClr val="8D1924"/>
    <a:srgbClr val="9A333C"/>
    <a:srgbClr val="942731"/>
    <a:srgbClr val="AB5860"/>
    <a:srgbClr val="00B05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22546D-52EC-4D22-9A30-CCB70E89280C}" v="51" dt="2018-11-28T22:31:06.830"/>
  </p1510:revLst>
</p1510:revInfo>
</file>

<file path=ppt/tableStyles.xml><?xml version="1.0" encoding="utf-8"?>
<a:tblStyleLst xmlns:a="http://schemas.openxmlformats.org/drawingml/2006/main" def="{1DE0608D-CAC4-4FBF-8225-969524F4AB6C}">
  <a:tblStyle styleId="{1DE0608D-CAC4-4FBF-8225-969524F4AB6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6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Евгений Емец" userId="5b6114cefd13b1e9" providerId="LiveId" clId="{FA22546D-52EC-4D22-9A30-CCB70E89280C}"/>
    <pc:docChg chg="undo custSel addSld delSld modSld">
      <pc:chgData name="Евгений Емец" userId="5b6114cefd13b1e9" providerId="LiveId" clId="{FA22546D-52EC-4D22-9A30-CCB70E89280C}" dt="2018-11-28T22:31:41.396" v="621" actId="14100"/>
      <pc:docMkLst>
        <pc:docMk/>
      </pc:docMkLst>
      <pc:sldChg chg="addSp delSp modSp add del">
        <pc:chgData name="Евгений Емец" userId="5b6114cefd13b1e9" providerId="LiveId" clId="{FA22546D-52EC-4D22-9A30-CCB70E89280C}" dt="2018-11-28T22:31:02.612" v="592" actId="2696"/>
        <pc:sldMkLst>
          <pc:docMk/>
          <pc:sldMk cId="0" sldId="267"/>
        </pc:sldMkLst>
        <pc:spChg chg="add del mod">
          <ac:chgData name="Евгений Емец" userId="5b6114cefd13b1e9" providerId="LiveId" clId="{FA22546D-52EC-4D22-9A30-CCB70E89280C}" dt="2018-11-28T21:38:49.361" v="18" actId="11529"/>
          <ac:spMkLst>
            <pc:docMk/>
            <pc:sldMk cId="0" sldId="267"/>
            <ac:spMk id="2" creationId="{6C1770A9-E17F-438F-A861-2FEFF5D24E9E}"/>
          </ac:spMkLst>
        </pc:spChg>
        <pc:spChg chg="add del mod">
          <ac:chgData name="Евгений Емец" userId="5b6114cefd13b1e9" providerId="LiveId" clId="{FA22546D-52EC-4D22-9A30-CCB70E89280C}" dt="2018-11-28T21:43:20.816" v="23" actId="11529"/>
          <ac:spMkLst>
            <pc:docMk/>
            <pc:sldMk cId="0" sldId="267"/>
            <ac:spMk id="3" creationId="{3B51E229-88BA-42F3-82D6-A5DB3470DB96}"/>
          </ac:spMkLst>
        </pc:spChg>
        <pc:spChg chg="add del mod">
          <ac:chgData name="Евгений Емец" userId="5b6114cefd13b1e9" providerId="LiveId" clId="{FA22546D-52EC-4D22-9A30-CCB70E89280C}" dt="2018-11-28T21:53:01.709" v="34" actId="478"/>
          <ac:spMkLst>
            <pc:docMk/>
            <pc:sldMk cId="0" sldId="267"/>
            <ac:spMk id="4" creationId="{C906DF2E-BFE2-4014-83CD-90B971DCE6A0}"/>
          </ac:spMkLst>
        </pc:spChg>
        <pc:spChg chg="add del mod">
          <ac:chgData name="Евгений Емец" userId="5b6114cefd13b1e9" providerId="LiveId" clId="{FA22546D-52EC-4D22-9A30-CCB70E89280C}" dt="2018-11-28T22:28:24.675" v="578" actId="478"/>
          <ac:spMkLst>
            <pc:docMk/>
            <pc:sldMk cId="0" sldId="267"/>
            <ac:spMk id="5" creationId="{8AC5263D-0713-4EDE-9C5A-966267B91448}"/>
          </ac:spMkLst>
        </pc:spChg>
        <pc:spChg chg="add del mod">
          <ac:chgData name="Евгений Емец" userId="5b6114cefd13b1e9" providerId="LiveId" clId="{FA22546D-52EC-4D22-9A30-CCB70E89280C}" dt="2018-11-28T21:55:45.455" v="101" actId="478"/>
          <ac:spMkLst>
            <pc:docMk/>
            <pc:sldMk cId="0" sldId="267"/>
            <ac:spMk id="6" creationId="{6EAA57F1-6B54-4D6A-9FB7-B2CCD6937CF9}"/>
          </ac:spMkLst>
        </pc:spChg>
        <pc:spChg chg="add del">
          <ac:chgData name="Евгений Емец" userId="5b6114cefd13b1e9" providerId="LiveId" clId="{FA22546D-52EC-4D22-9A30-CCB70E89280C}" dt="2018-11-28T21:53:00.724" v="33" actId="478"/>
          <ac:spMkLst>
            <pc:docMk/>
            <pc:sldMk cId="0" sldId="267"/>
            <ac:spMk id="9" creationId="{BA7EF41D-E10F-4E78-A799-D5B028789B43}"/>
          </ac:spMkLst>
        </pc:spChg>
        <pc:spChg chg="add mod">
          <ac:chgData name="Евгений Емец" userId="5b6114cefd13b1e9" providerId="LiveId" clId="{FA22546D-52EC-4D22-9A30-CCB70E89280C}" dt="2018-11-28T22:28:37.558" v="579" actId="1076"/>
          <ac:spMkLst>
            <pc:docMk/>
            <pc:sldMk cId="0" sldId="267"/>
            <ac:spMk id="13" creationId="{F6A3A48E-0403-4075-B7E3-763385227ED3}"/>
          </ac:spMkLst>
        </pc:spChg>
        <pc:spChg chg="add del mod">
          <ac:chgData name="Евгений Емец" userId="5b6114cefd13b1e9" providerId="LiveId" clId="{FA22546D-52EC-4D22-9A30-CCB70E89280C}" dt="2018-11-28T21:55:40.211" v="99" actId="478"/>
          <ac:spMkLst>
            <pc:docMk/>
            <pc:sldMk cId="0" sldId="267"/>
            <ac:spMk id="14" creationId="{1CFF819F-97FE-42FB-9D56-EB3B5A941118}"/>
          </ac:spMkLst>
        </pc:spChg>
        <pc:spChg chg="add del">
          <ac:chgData name="Евгений Емец" userId="5b6114cefd13b1e9" providerId="LiveId" clId="{FA22546D-52EC-4D22-9A30-CCB70E89280C}" dt="2018-11-28T21:55:54.456" v="104" actId="478"/>
          <ac:spMkLst>
            <pc:docMk/>
            <pc:sldMk cId="0" sldId="267"/>
            <ac:spMk id="15" creationId="{E57A84EB-895B-4F72-9863-6EED55870D68}"/>
          </ac:spMkLst>
        </pc:spChg>
        <pc:spChg chg="add mod">
          <ac:chgData name="Евгений Емец" userId="5b6114cefd13b1e9" providerId="LiveId" clId="{FA22546D-52EC-4D22-9A30-CCB70E89280C}" dt="2018-11-28T22:28:37.558" v="579" actId="1076"/>
          <ac:spMkLst>
            <pc:docMk/>
            <pc:sldMk cId="0" sldId="267"/>
            <ac:spMk id="16" creationId="{3C6A1617-C5EC-4788-8583-7B4D42C9B151}"/>
          </ac:spMkLst>
        </pc:spChg>
        <pc:spChg chg="add mod">
          <ac:chgData name="Евгений Емец" userId="5b6114cefd13b1e9" providerId="LiveId" clId="{FA22546D-52EC-4D22-9A30-CCB70E89280C}" dt="2018-11-28T22:28:37.558" v="579" actId="1076"/>
          <ac:spMkLst>
            <pc:docMk/>
            <pc:sldMk cId="0" sldId="267"/>
            <ac:spMk id="17" creationId="{E10E162F-CE47-4E98-8C01-D01BA832A2C5}"/>
          </ac:spMkLst>
        </pc:spChg>
        <pc:spChg chg="add mod">
          <ac:chgData name="Евгений Емец" userId="5b6114cefd13b1e9" providerId="LiveId" clId="{FA22546D-52EC-4D22-9A30-CCB70E89280C}" dt="2018-11-28T22:28:37.558" v="579" actId="1076"/>
          <ac:spMkLst>
            <pc:docMk/>
            <pc:sldMk cId="0" sldId="267"/>
            <ac:spMk id="18" creationId="{6D858825-12F6-465B-A1A2-F0EAB754BF8D}"/>
          </ac:spMkLst>
        </pc:spChg>
        <pc:spChg chg="add mod">
          <ac:chgData name="Евгений Емец" userId="5b6114cefd13b1e9" providerId="LiveId" clId="{FA22546D-52EC-4D22-9A30-CCB70E89280C}" dt="2018-11-28T22:28:37.558" v="579" actId="1076"/>
          <ac:spMkLst>
            <pc:docMk/>
            <pc:sldMk cId="0" sldId="267"/>
            <ac:spMk id="19" creationId="{6204EEEA-018D-437A-95C4-731F855D5E18}"/>
          </ac:spMkLst>
        </pc:spChg>
        <pc:spChg chg="add mod">
          <ac:chgData name="Евгений Емец" userId="5b6114cefd13b1e9" providerId="LiveId" clId="{FA22546D-52EC-4D22-9A30-CCB70E89280C}" dt="2018-11-28T22:28:37.558" v="579" actId="1076"/>
          <ac:spMkLst>
            <pc:docMk/>
            <pc:sldMk cId="0" sldId="267"/>
            <ac:spMk id="20" creationId="{7723DFF1-1715-41AF-A55D-A1083666E365}"/>
          </ac:spMkLst>
        </pc:spChg>
        <pc:spChg chg="add mod">
          <ac:chgData name="Евгений Емец" userId="5b6114cefd13b1e9" providerId="LiveId" clId="{FA22546D-52EC-4D22-9A30-CCB70E89280C}" dt="2018-11-28T22:28:37.558" v="579" actId="1076"/>
          <ac:spMkLst>
            <pc:docMk/>
            <pc:sldMk cId="0" sldId="267"/>
            <ac:spMk id="21" creationId="{566A30C8-557B-455A-B6C0-3852743553AD}"/>
          </ac:spMkLst>
        </pc:spChg>
        <pc:spChg chg="add mod">
          <ac:chgData name="Евгений Емец" userId="5b6114cefd13b1e9" providerId="LiveId" clId="{FA22546D-52EC-4D22-9A30-CCB70E89280C}" dt="2018-11-28T22:29:58.766" v="585" actId="1076"/>
          <ac:spMkLst>
            <pc:docMk/>
            <pc:sldMk cId="0" sldId="267"/>
            <ac:spMk id="22" creationId="{884FAC35-E067-4951-AA3E-75C8DB87E35E}"/>
          </ac:spMkLst>
        </pc:spChg>
        <pc:spChg chg="add mod">
          <ac:chgData name="Евгений Емец" userId="5b6114cefd13b1e9" providerId="LiveId" clId="{FA22546D-52EC-4D22-9A30-CCB70E89280C}" dt="2018-11-28T22:28:37.558" v="579" actId="1076"/>
          <ac:spMkLst>
            <pc:docMk/>
            <pc:sldMk cId="0" sldId="267"/>
            <ac:spMk id="23" creationId="{69A31C02-090C-4548-AC23-4D16ADC424DA}"/>
          </ac:spMkLst>
        </pc:spChg>
        <pc:spChg chg="add del mod">
          <ac:chgData name="Евгений Емец" userId="5b6114cefd13b1e9" providerId="LiveId" clId="{FA22546D-52EC-4D22-9A30-CCB70E89280C}" dt="2018-11-28T22:13:39.039" v="413" actId="478"/>
          <ac:spMkLst>
            <pc:docMk/>
            <pc:sldMk cId="0" sldId="267"/>
            <ac:spMk id="72" creationId="{574321EE-37A6-4752-9D79-D67AB77E7EFA}"/>
          </ac:spMkLst>
        </pc:spChg>
        <pc:spChg chg="add mod">
          <ac:chgData name="Евгений Емец" userId="5b6114cefd13b1e9" providerId="LiveId" clId="{FA22546D-52EC-4D22-9A30-CCB70E89280C}" dt="2018-11-28T22:30:03.443" v="587" actId="1076"/>
          <ac:spMkLst>
            <pc:docMk/>
            <pc:sldMk cId="0" sldId="267"/>
            <ac:spMk id="74" creationId="{5F58D22F-F16F-4291-B159-85CBC76A24CA}"/>
          </ac:spMkLst>
        </pc:spChg>
        <pc:spChg chg="add mod">
          <ac:chgData name="Евгений Емец" userId="5b6114cefd13b1e9" providerId="LiveId" clId="{FA22546D-52EC-4D22-9A30-CCB70E89280C}" dt="2018-11-28T22:28:37.558" v="579" actId="1076"/>
          <ac:spMkLst>
            <pc:docMk/>
            <pc:sldMk cId="0" sldId="267"/>
            <ac:spMk id="75" creationId="{E5E57578-7C60-4579-AFBF-2CA4713D1519}"/>
          </ac:spMkLst>
        </pc:spChg>
        <pc:spChg chg="add mod">
          <ac:chgData name="Евгений Емец" userId="5b6114cefd13b1e9" providerId="LiveId" clId="{FA22546D-52EC-4D22-9A30-CCB70E89280C}" dt="2018-11-28T22:28:37.558" v="579" actId="1076"/>
          <ac:spMkLst>
            <pc:docMk/>
            <pc:sldMk cId="0" sldId="267"/>
            <ac:spMk id="76" creationId="{ACD921A5-E0BA-4C49-95D5-5537BA4411C5}"/>
          </ac:spMkLst>
        </pc:spChg>
        <pc:spChg chg="add del mod">
          <ac:chgData name="Евгений Емец" userId="5b6114cefd13b1e9" providerId="LiveId" clId="{FA22546D-52EC-4D22-9A30-CCB70E89280C}" dt="2018-11-28T22:26:14.498" v="555" actId="478"/>
          <ac:spMkLst>
            <pc:docMk/>
            <pc:sldMk cId="0" sldId="267"/>
            <ac:spMk id="77" creationId="{4812FD92-A987-4A1F-8EDF-81EC6FB61744}"/>
          </ac:spMkLst>
        </pc:spChg>
        <pc:spChg chg="mod">
          <ac:chgData name="Евгений Емец" userId="5b6114cefd13b1e9" providerId="LiveId" clId="{FA22546D-52EC-4D22-9A30-CCB70E89280C}" dt="2018-11-28T22:28:41.071" v="580" actId="1076"/>
          <ac:spMkLst>
            <pc:docMk/>
            <pc:sldMk cId="0" sldId="267"/>
            <ac:spMk id="167" creationId="{00000000-0000-0000-0000-000000000000}"/>
          </ac:spMkLst>
        </pc:spChg>
        <pc:spChg chg="del">
          <ac:chgData name="Евгений Емец" userId="5b6114cefd13b1e9" providerId="LiveId" clId="{FA22546D-52EC-4D22-9A30-CCB70E89280C}" dt="2018-11-28T22:01:00.098" v="251" actId="478"/>
          <ac:spMkLst>
            <pc:docMk/>
            <pc:sldMk cId="0" sldId="267"/>
            <ac:spMk id="168" creationId="{00000000-0000-0000-0000-000000000000}"/>
          </ac:spMkLst>
        </pc:spChg>
        <pc:spChg chg="del mod">
          <ac:chgData name="Евгений Емец" userId="5b6114cefd13b1e9" providerId="LiveId" clId="{FA22546D-52EC-4D22-9A30-CCB70E89280C}" dt="2018-11-28T21:51:54.405" v="32" actId="478"/>
          <ac:spMkLst>
            <pc:docMk/>
            <pc:sldMk cId="0" sldId="267"/>
            <ac:spMk id="169" creationId="{00000000-0000-0000-0000-000000000000}"/>
          </ac:spMkLst>
        </pc:spChg>
        <pc:spChg chg="del mod">
          <ac:chgData name="Евгений Емец" userId="5b6114cefd13b1e9" providerId="LiveId" clId="{FA22546D-52EC-4D22-9A30-CCB70E89280C}" dt="2018-11-28T22:28:23.684" v="577" actId="478"/>
          <ac:spMkLst>
            <pc:docMk/>
            <pc:sldMk cId="0" sldId="267"/>
            <ac:spMk id="170" creationId="{00000000-0000-0000-0000-000000000000}"/>
          </ac:spMkLst>
        </pc:spChg>
        <pc:spChg chg="add mod">
          <ac:chgData name="Евгений Емец" userId="5b6114cefd13b1e9" providerId="LiveId" clId="{FA22546D-52EC-4D22-9A30-CCB70E89280C}" dt="2018-11-28T22:29:22.240" v="582" actId="1076"/>
          <ac:spMkLst>
            <pc:docMk/>
            <pc:sldMk cId="0" sldId="267"/>
            <ac:spMk id="200" creationId="{287F39AA-660A-4379-8D97-15F0A3DB14F8}"/>
          </ac:spMkLst>
        </pc:spChg>
        <pc:cxnChg chg="add del mod">
          <ac:chgData name="Евгений Емец" userId="5b6114cefd13b1e9" providerId="LiveId" clId="{FA22546D-52EC-4D22-9A30-CCB70E89280C}" dt="2018-11-28T22:11:19.108" v="378" actId="478"/>
          <ac:cxnSpMkLst>
            <pc:docMk/>
            <pc:sldMk cId="0" sldId="267"/>
            <ac:cxnSpMk id="8" creationId="{3304ED4E-2724-46DF-BD51-B489FA246BF0}"/>
          </ac:cxnSpMkLst>
        </pc:cxnChg>
        <pc:cxnChg chg="add del mod">
          <ac:chgData name="Евгений Емец" userId="5b6114cefd13b1e9" providerId="LiveId" clId="{FA22546D-52EC-4D22-9A30-CCB70E89280C}" dt="2018-11-28T22:11:20.083" v="379" actId="478"/>
          <ac:cxnSpMkLst>
            <pc:docMk/>
            <pc:sldMk cId="0" sldId="267"/>
            <ac:cxnSpMk id="11" creationId="{A5E2BFED-C063-4ECD-AF75-A5A719654968}"/>
          </ac:cxnSpMkLst>
        </pc:cxnChg>
        <pc:cxnChg chg="add del mod">
          <ac:chgData name="Евгений Емец" userId="5b6114cefd13b1e9" providerId="LiveId" clId="{FA22546D-52EC-4D22-9A30-CCB70E89280C}" dt="2018-11-28T22:11:30.808" v="383" actId="478"/>
          <ac:cxnSpMkLst>
            <pc:docMk/>
            <pc:sldMk cId="0" sldId="267"/>
            <ac:cxnSpMk id="27" creationId="{B8413C74-E143-480B-A8DA-C1369FFF7091}"/>
          </ac:cxnSpMkLst>
        </pc:cxnChg>
        <pc:cxnChg chg="add del mod">
          <ac:chgData name="Евгений Емец" userId="5b6114cefd13b1e9" providerId="LiveId" clId="{FA22546D-52EC-4D22-9A30-CCB70E89280C}" dt="2018-11-28T22:11:30.128" v="382" actId="478"/>
          <ac:cxnSpMkLst>
            <pc:docMk/>
            <pc:sldMk cId="0" sldId="267"/>
            <ac:cxnSpMk id="29" creationId="{5CC18BD2-34AC-405D-94DA-2B33A0774EBF}"/>
          </ac:cxnSpMkLst>
        </pc:cxnChg>
        <pc:cxnChg chg="add del mod">
          <ac:chgData name="Евгений Емец" userId="5b6114cefd13b1e9" providerId="LiveId" clId="{FA22546D-52EC-4D22-9A30-CCB70E89280C}" dt="2018-11-28T22:11:13.465" v="376" actId="478"/>
          <ac:cxnSpMkLst>
            <pc:docMk/>
            <pc:sldMk cId="0" sldId="267"/>
            <ac:cxnSpMk id="31" creationId="{DE94A882-FE30-489A-9E99-B8FCFFFBD8CA}"/>
          </ac:cxnSpMkLst>
        </pc:cxnChg>
        <pc:cxnChg chg="add del mod">
          <ac:chgData name="Евгений Емец" userId="5b6114cefd13b1e9" providerId="LiveId" clId="{FA22546D-52EC-4D22-9A30-CCB70E89280C}" dt="2018-11-28T22:11:12.575" v="375" actId="478"/>
          <ac:cxnSpMkLst>
            <pc:docMk/>
            <pc:sldMk cId="0" sldId="267"/>
            <ac:cxnSpMk id="161" creationId="{0B80B6F1-6392-410B-9C87-09AC455FC0C3}"/>
          </ac:cxnSpMkLst>
        </pc:cxnChg>
        <pc:cxnChg chg="add mod">
          <ac:chgData name="Евгений Емец" userId="5b6114cefd13b1e9" providerId="LiveId" clId="{FA22546D-52EC-4D22-9A30-CCB70E89280C}" dt="2018-11-28T22:30:09.268" v="588" actId="14100"/>
          <ac:cxnSpMkLst>
            <pc:docMk/>
            <pc:sldMk cId="0" sldId="267"/>
            <ac:cxnSpMk id="163" creationId="{31E012EC-8E77-4CDD-9334-AA2AD5C3DE23}"/>
          </ac:cxnSpMkLst>
        </pc:cxnChg>
        <pc:cxnChg chg="add mod">
          <ac:chgData name="Евгений Емец" userId="5b6114cefd13b1e9" providerId="LiveId" clId="{FA22546D-52EC-4D22-9A30-CCB70E89280C}" dt="2018-11-28T22:28:37.558" v="579" actId="1076"/>
          <ac:cxnSpMkLst>
            <pc:docMk/>
            <pc:sldMk cId="0" sldId="267"/>
            <ac:cxnSpMk id="165" creationId="{0ABE395C-C804-44DB-8FCF-697C951C6AC7}"/>
          </ac:cxnSpMkLst>
        </pc:cxnChg>
        <pc:cxnChg chg="add mod">
          <ac:chgData name="Евгений Емец" userId="5b6114cefd13b1e9" providerId="LiveId" clId="{FA22546D-52EC-4D22-9A30-CCB70E89280C}" dt="2018-11-28T22:28:37.558" v="579" actId="1076"/>
          <ac:cxnSpMkLst>
            <pc:docMk/>
            <pc:sldMk cId="0" sldId="267"/>
            <ac:cxnSpMk id="172" creationId="{4E37675E-A05D-4555-A56B-D9903D650F74}"/>
          </ac:cxnSpMkLst>
        </pc:cxnChg>
        <pc:cxnChg chg="add del mod">
          <ac:chgData name="Евгений Емец" userId="5b6114cefd13b1e9" providerId="LiveId" clId="{FA22546D-52EC-4D22-9A30-CCB70E89280C}" dt="2018-11-28T22:10:18.690" v="366" actId="11529"/>
          <ac:cxnSpMkLst>
            <pc:docMk/>
            <pc:sldMk cId="0" sldId="267"/>
            <ac:cxnSpMk id="176" creationId="{B8D65F9C-FC3E-4AE4-891F-1C0148C1853B}"/>
          </ac:cxnSpMkLst>
        </pc:cxnChg>
        <pc:cxnChg chg="add mod">
          <ac:chgData name="Евгений Емец" userId="5b6114cefd13b1e9" providerId="LiveId" clId="{FA22546D-52EC-4D22-9A30-CCB70E89280C}" dt="2018-11-28T22:28:37.558" v="579" actId="1076"/>
          <ac:cxnSpMkLst>
            <pc:docMk/>
            <pc:sldMk cId="0" sldId="267"/>
            <ac:cxnSpMk id="178" creationId="{96F33F77-8D66-4BE9-BAFB-F05AAB5C478E}"/>
          </ac:cxnSpMkLst>
        </pc:cxnChg>
        <pc:cxnChg chg="add mod">
          <ac:chgData name="Евгений Емец" userId="5b6114cefd13b1e9" providerId="LiveId" clId="{FA22546D-52EC-4D22-9A30-CCB70E89280C}" dt="2018-11-28T22:28:37.558" v="579" actId="1076"/>
          <ac:cxnSpMkLst>
            <pc:docMk/>
            <pc:sldMk cId="0" sldId="267"/>
            <ac:cxnSpMk id="180" creationId="{8FC280CD-A335-4308-9C54-C6A8D2A0591C}"/>
          </ac:cxnSpMkLst>
        </pc:cxnChg>
        <pc:cxnChg chg="add mod">
          <ac:chgData name="Евгений Емец" userId="5b6114cefd13b1e9" providerId="LiveId" clId="{FA22546D-52EC-4D22-9A30-CCB70E89280C}" dt="2018-11-28T22:28:37.558" v="579" actId="1076"/>
          <ac:cxnSpMkLst>
            <pc:docMk/>
            <pc:sldMk cId="0" sldId="267"/>
            <ac:cxnSpMk id="188" creationId="{F18C4FD9-18C5-4C59-943C-A0B27A7FF92F}"/>
          </ac:cxnSpMkLst>
        </pc:cxnChg>
        <pc:cxnChg chg="add mod">
          <ac:chgData name="Евгений Емец" userId="5b6114cefd13b1e9" providerId="LiveId" clId="{FA22546D-52EC-4D22-9A30-CCB70E89280C}" dt="2018-11-28T22:28:37.558" v="579" actId="1076"/>
          <ac:cxnSpMkLst>
            <pc:docMk/>
            <pc:sldMk cId="0" sldId="267"/>
            <ac:cxnSpMk id="190" creationId="{4BD9C3DE-D9CF-473E-AB27-757A7FF72DAE}"/>
          </ac:cxnSpMkLst>
        </pc:cxnChg>
        <pc:cxnChg chg="add mod">
          <ac:chgData name="Евгений Емец" userId="5b6114cefd13b1e9" providerId="LiveId" clId="{FA22546D-52EC-4D22-9A30-CCB70E89280C}" dt="2018-11-28T22:30:01.631" v="586" actId="14100"/>
          <ac:cxnSpMkLst>
            <pc:docMk/>
            <pc:sldMk cId="0" sldId="267"/>
            <ac:cxnSpMk id="193" creationId="{E210C4D6-98D3-4BB7-A0FB-6DA2ADE42EF3}"/>
          </ac:cxnSpMkLst>
        </pc:cxnChg>
      </pc:sldChg>
      <pc:sldChg chg="add">
        <pc:chgData name="Евгений Емец" userId="5b6114cefd13b1e9" providerId="LiveId" clId="{FA22546D-52EC-4D22-9A30-CCB70E89280C}" dt="2018-11-28T22:30:37.595" v="589"/>
        <pc:sldMkLst>
          <pc:docMk/>
          <pc:sldMk cId="3856499254" sldId="301"/>
        </pc:sldMkLst>
      </pc:sldChg>
      <pc:sldChg chg="delSp modSp add">
        <pc:chgData name="Евгений Емец" userId="5b6114cefd13b1e9" providerId="LiveId" clId="{FA22546D-52EC-4D22-9A30-CCB70E89280C}" dt="2018-11-28T22:31:41.396" v="621" actId="14100"/>
        <pc:sldMkLst>
          <pc:docMk/>
          <pc:sldMk cId="4139681990" sldId="302"/>
        </pc:sldMkLst>
        <pc:spChg chg="mod">
          <ac:chgData name="Евгений Емец" userId="5b6114cefd13b1e9" providerId="LiveId" clId="{FA22546D-52EC-4D22-9A30-CCB70E89280C}" dt="2018-11-28T22:31:41.396" v="621" actId="14100"/>
          <ac:spMkLst>
            <pc:docMk/>
            <pc:sldMk cId="4139681990" sldId="302"/>
            <ac:spMk id="375" creationId="{00000000-0000-0000-0000-000000000000}"/>
          </ac:spMkLst>
        </pc:spChg>
        <pc:spChg chg="del">
          <ac:chgData name="Евгений Емец" userId="5b6114cefd13b1e9" providerId="LiveId" clId="{FA22546D-52EC-4D22-9A30-CCB70E89280C}" dt="2018-11-28T22:31:18.807" v="613" actId="478"/>
          <ac:spMkLst>
            <pc:docMk/>
            <pc:sldMk cId="4139681990" sldId="302"/>
            <ac:spMk id="376" creationId="{00000000-0000-0000-0000-000000000000}"/>
          </ac:spMkLst>
        </pc:spChg>
        <pc:spChg chg="del">
          <ac:chgData name="Евгений Емец" userId="5b6114cefd13b1e9" providerId="LiveId" clId="{FA22546D-52EC-4D22-9A30-CCB70E89280C}" dt="2018-11-28T22:31:20.290" v="614" actId="478"/>
          <ac:spMkLst>
            <pc:docMk/>
            <pc:sldMk cId="4139681990" sldId="302"/>
            <ac:spMk id="377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605801276590853E-2"/>
          <c:y val="2.7096162653572849E-2"/>
          <c:w val="0.94091415830546266"/>
          <c:h val="0.88031921769006016"/>
        </c:manualLayout>
      </c:layout>
      <c:lineChart>
        <c:grouping val="standard"/>
        <c:varyColors val="0"/>
        <c:ser>
          <c:idx val="9"/>
          <c:order val="0"/>
          <c:tx>
            <c:strRef>
              <c:f>Лист1!$K$1</c:f>
              <c:strCache>
                <c:ptCount val="1"/>
                <c:pt idx="0">
                  <c:v>2016</c:v>
                </c:pt>
              </c:strCache>
            </c:strRef>
          </c:tx>
          <c:spPr>
            <a:ln w="63500" cap="rnd">
              <a:solidFill>
                <a:schemeClr val="bg1">
                  <a:lumMod val="65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 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Лист1!$K$2:$K$13</c:f>
              <c:numCache>
                <c:formatCode>General</c:formatCode>
                <c:ptCount val="12"/>
                <c:pt idx="0">
                  <c:v>607</c:v>
                </c:pt>
                <c:pt idx="1">
                  <c:v>1421</c:v>
                </c:pt>
                <c:pt idx="2">
                  <c:v>1656</c:v>
                </c:pt>
                <c:pt idx="3">
                  <c:v>2320</c:v>
                </c:pt>
                <c:pt idx="4">
                  <c:v>2884</c:v>
                </c:pt>
                <c:pt idx="5">
                  <c:v>2432</c:v>
                </c:pt>
                <c:pt idx="6">
                  <c:v>2760</c:v>
                </c:pt>
                <c:pt idx="7">
                  <c:v>3010</c:v>
                </c:pt>
                <c:pt idx="8">
                  <c:v>2442</c:v>
                </c:pt>
                <c:pt idx="9">
                  <c:v>2401</c:v>
                </c:pt>
                <c:pt idx="10">
                  <c:v>1776</c:v>
                </c:pt>
                <c:pt idx="11">
                  <c:v>1018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1F8E-47EA-9F4E-E1DD96793DB3}"/>
            </c:ext>
          </c:extLst>
        </c:ser>
        <c:ser>
          <c:idx val="10"/>
          <c:order val="1"/>
          <c:tx>
            <c:strRef>
              <c:f>Лист1!$L$1</c:f>
              <c:strCache>
                <c:ptCount val="1"/>
                <c:pt idx="0">
                  <c:v>2017</c:v>
                </c:pt>
              </c:strCache>
            </c:strRef>
          </c:tx>
          <c:spPr>
            <a:ln w="63500" cap="rnd">
              <a:solidFill>
                <a:srgbClr val="00863D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 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Лист1!$L$2:$L$13</c:f>
              <c:numCache>
                <c:formatCode>General</c:formatCode>
                <c:ptCount val="12"/>
                <c:pt idx="0">
                  <c:v>485</c:v>
                </c:pt>
                <c:pt idx="1">
                  <c:v>1023</c:v>
                </c:pt>
                <c:pt idx="2">
                  <c:v>1228</c:v>
                </c:pt>
                <c:pt idx="3">
                  <c:v>1656</c:v>
                </c:pt>
                <c:pt idx="4">
                  <c:v>2123</c:v>
                </c:pt>
                <c:pt idx="5">
                  <c:v>2686</c:v>
                </c:pt>
                <c:pt idx="6">
                  <c:v>2763</c:v>
                </c:pt>
                <c:pt idx="7">
                  <c:v>3353</c:v>
                </c:pt>
                <c:pt idx="8">
                  <c:v>2450</c:v>
                </c:pt>
                <c:pt idx="9">
                  <c:v>1934</c:v>
                </c:pt>
                <c:pt idx="10">
                  <c:v>1316</c:v>
                </c:pt>
                <c:pt idx="11">
                  <c:v>1194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1F8E-47EA-9F4E-E1DD96793DB3}"/>
            </c:ext>
          </c:extLst>
        </c:ser>
        <c:ser>
          <c:idx val="0"/>
          <c:order val="2"/>
          <c:tx>
            <c:strRef>
              <c:f>Лист1!$M$1</c:f>
              <c:strCache>
                <c:ptCount val="1"/>
                <c:pt idx="0">
                  <c:v>2018</c:v>
                </c:pt>
              </c:strCache>
            </c:strRef>
          </c:tx>
          <c:spPr>
            <a:ln w="63500" cap="rnd">
              <a:solidFill>
                <a:srgbClr val="1E497C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 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Лист1!$M$2:$M$13</c:f>
              <c:numCache>
                <c:formatCode>General</c:formatCode>
                <c:ptCount val="12"/>
                <c:pt idx="0">
                  <c:v>676</c:v>
                </c:pt>
                <c:pt idx="1">
                  <c:v>1245</c:v>
                </c:pt>
                <c:pt idx="2">
                  <c:v>1630</c:v>
                </c:pt>
                <c:pt idx="3">
                  <c:v>1442</c:v>
                </c:pt>
                <c:pt idx="4">
                  <c:v>1914</c:v>
                </c:pt>
                <c:pt idx="5">
                  <c:v>2826</c:v>
                </c:pt>
                <c:pt idx="6">
                  <c:v>2426</c:v>
                </c:pt>
                <c:pt idx="7">
                  <c:v>2175</c:v>
                </c:pt>
                <c:pt idx="8">
                  <c:v>2261</c:v>
                </c:pt>
                <c:pt idx="9">
                  <c:v>1871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1F8E-47EA-9F4E-E1DD96793D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8307792"/>
        <c:axId val="248312104"/>
      </c:lineChart>
      <c:dateAx>
        <c:axId val="248307792"/>
        <c:scaling>
          <c:orientation val="minMax"/>
        </c:scaling>
        <c:delete val="0"/>
        <c:axPos val="b"/>
        <c:numFmt formatCode="dd/mm/yy\ h:mm;@" sourceLinked="0"/>
        <c:majorTickMark val="cross"/>
        <c:minorTickMark val="none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+mn-cs"/>
              </a:defRPr>
            </a:pPr>
            <a:endParaRPr lang="ru-RU"/>
          </a:p>
        </c:txPr>
        <c:crossAx val="248312104"/>
        <c:crosses val="autoZero"/>
        <c:auto val="0"/>
        <c:lblOffset val="50"/>
        <c:baseTimeUnit val="days"/>
        <c:majorUnit val="1"/>
      </c:dateAx>
      <c:valAx>
        <c:axId val="248312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+mn-cs"/>
              </a:defRPr>
            </a:pPr>
            <a:endParaRPr lang="ru-RU"/>
          </a:p>
        </c:txPr>
        <c:crossAx val="248307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7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0490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5f391192_08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4290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7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0220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35ed75ccf_02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0145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7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7933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606f1c2d_3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8362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7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0478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7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2801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7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5774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7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6216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7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100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7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034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00185" y="1360350"/>
            <a:ext cx="58074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897625" y="619995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454375" y="56388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827727" y="4597554"/>
            <a:ext cx="75900" cy="75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677050" y="6577875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972225" y="6334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79635" y="3373479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311843" y="79151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26322" y="1339872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104500" y="4963100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803950" y="5654657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96310" y="1990890"/>
            <a:ext cx="75900" cy="75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1738050" y="271322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771659" y="2504485"/>
            <a:ext cx="75900" cy="75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4271584" y="474825"/>
            <a:ext cx="75900" cy="75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7729213" y="6127438"/>
            <a:ext cx="253800" cy="2541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786137" y="1600200"/>
            <a:ext cx="36753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◎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◉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4682659" y="1600200"/>
            <a:ext cx="36753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◎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◉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>
            <a:off x="457200" y="5407123"/>
            <a:ext cx="8229600" cy="491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-92" y="6333125"/>
            <a:ext cx="91440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86150" y="1682267"/>
            <a:ext cx="7571700" cy="47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3000"/>
              <a:buFont typeface="Source Sans Pro"/>
              <a:buChar char="◎"/>
              <a:defRPr sz="30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○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◉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4" r:id="rId3"/>
    <p:sldLayoutId id="2147483655" r:id="rId4"/>
    <p:sldLayoutId id="2147483656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ctrTitle"/>
          </p:nvPr>
        </p:nvSpPr>
        <p:spPr>
          <a:xfrm>
            <a:off x="1467090" y="2185973"/>
            <a:ext cx="6209819" cy="19510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800" dirty="0">
                <a:solidFill>
                  <a:srgbClr val="1E497C"/>
                </a:solidFill>
              </a:rPr>
              <a:t>Общее собрание участников</a:t>
            </a:r>
            <a:br>
              <a:rPr lang="ru-RU" sz="2800" dirty="0">
                <a:solidFill>
                  <a:srgbClr val="1E497C"/>
                </a:solidFill>
              </a:rPr>
            </a:br>
            <a:r>
              <a:rPr lang="ru-RU" sz="2800" dirty="0">
                <a:solidFill>
                  <a:srgbClr val="1E497C"/>
                </a:solidFill>
              </a:rPr>
              <a:t>Ассоциации продавцов и производителей оконной и дверной фурнитуры</a:t>
            </a:r>
            <a:br>
              <a:rPr lang="ru-RU" sz="2800" dirty="0">
                <a:solidFill>
                  <a:srgbClr val="1E497C"/>
                </a:solidFill>
              </a:rPr>
            </a:br>
            <a:br>
              <a:rPr lang="ru-RU" sz="2800" dirty="0">
                <a:solidFill>
                  <a:srgbClr val="1E497C"/>
                </a:solidFill>
              </a:rPr>
            </a:br>
            <a:br>
              <a:rPr lang="ru-RU" sz="2800" dirty="0">
                <a:solidFill>
                  <a:srgbClr val="1E497C"/>
                </a:solidFill>
              </a:rPr>
            </a:br>
            <a:r>
              <a:rPr lang="ru-RU" sz="2800" dirty="0">
                <a:solidFill>
                  <a:srgbClr val="1E497C"/>
                </a:solidFill>
              </a:rPr>
              <a:t>			                 29.11.2018</a:t>
            </a:r>
            <a:endParaRPr sz="2800" dirty="0">
              <a:solidFill>
                <a:srgbClr val="1E497C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539628-01FF-4DB2-BC4F-C63B17293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1365" y="0"/>
            <a:ext cx="552635" cy="552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1E497C"/>
                </a:solidFill>
              </a:rPr>
              <a:t>10</a:t>
            </a:fld>
            <a:endParaRPr dirty="0">
              <a:solidFill>
                <a:srgbClr val="1E497C"/>
              </a:solidFill>
            </a:endParaRPr>
          </a:p>
        </p:txBody>
      </p:sp>
      <p:sp>
        <p:nvSpPr>
          <p:cNvPr id="13" name="Google Shape;167;p23">
            <a:extLst>
              <a:ext uri="{FF2B5EF4-FFF2-40B4-BE49-F238E27FC236}">
                <a16:creationId xmlns:a16="http://schemas.microsoft.com/office/drawing/2014/main" id="{5DF4D2FC-CC06-4D12-9FBF-E3A36A92CBE9}"/>
              </a:ext>
            </a:extLst>
          </p:cNvPr>
          <p:cNvSpPr txBox="1">
            <a:spLocks noGrp="1"/>
          </p:cNvSpPr>
          <p:nvPr/>
        </p:nvSpPr>
        <p:spPr>
          <a:xfrm>
            <a:off x="130968" y="56028"/>
            <a:ext cx="8882063" cy="494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lvl="0" algn="ctr"/>
            <a:r>
              <a:rPr lang="ru-RU" dirty="0">
                <a:solidFill>
                  <a:srgbClr val="1E497C"/>
                </a:solidFill>
              </a:rPr>
              <a:t>Участие Ассоциации в выставке </a:t>
            </a:r>
            <a:r>
              <a:rPr lang="en-US" dirty="0">
                <a:solidFill>
                  <a:srgbClr val="1E497C"/>
                </a:solidFill>
              </a:rPr>
              <a:t>MOSBUILD</a:t>
            </a:r>
            <a:endParaRPr lang="ru-RU" dirty="0">
              <a:solidFill>
                <a:srgbClr val="1E497C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1E82F12-A2DD-4ADD-8673-8548DF8BB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8798"/>
            <a:ext cx="9144000" cy="616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244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1E497C"/>
                </a:solidFill>
              </a:rPr>
              <a:t>11</a:t>
            </a:fld>
            <a:endParaRPr dirty="0">
              <a:solidFill>
                <a:srgbClr val="1E497C"/>
              </a:solidFill>
            </a:endParaRPr>
          </a:p>
        </p:txBody>
      </p:sp>
      <p:sp>
        <p:nvSpPr>
          <p:cNvPr id="7" name="Google Shape;76;p13">
            <a:extLst>
              <a:ext uri="{FF2B5EF4-FFF2-40B4-BE49-F238E27FC236}">
                <a16:creationId xmlns:a16="http://schemas.microsoft.com/office/drawing/2014/main" id="{93B59395-15F6-4D52-BDF5-923600B70AED}"/>
              </a:ext>
            </a:extLst>
          </p:cNvPr>
          <p:cNvSpPr txBox="1"/>
          <p:nvPr/>
        </p:nvSpPr>
        <p:spPr>
          <a:xfrm>
            <a:off x="339547" y="425333"/>
            <a:ext cx="8673484" cy="5664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spcBef>
                <a:spcPts val="6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263238"/>
                </a:solidFill>
                <a:latin typeface="Sitka Banner" panose="02000505000000020004" pitchFamily="2" charset="0"/>
                <a:ea typeface="Source Sans Pro" panose="020B0503030403020204" pitchFamily="34" charset="0"/>
                <a:cs typeface="Source Sans Pro"/>
                <a:sym typeface="Source Sans Pro"/>
              </a:rPr>
              <a:t>В ходе двусторонней встрече между представителями Торгово-промышленных палат России и Грузии, которая проходила в Брюсселе в рамках работы Европейского Парламента Предприятий было обсуждено наше обращение в ТПП РФ относительно поставок товаров марки FORNAX через закрытую зону в г. Поти.</a:t>
            </a: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ru-RU" sz="1600" dirty="0">
                <a:solidFill>
                  <a:srgbClr val="263238"/>
                </a:solidFill>
                <a:latin typeface="Sitka Banner" panose="02000505000000020004" pitchFamily="2" charset="0"/>
                <a:ea typeface="Source Sans Pro" panose="020B0503030403020204" pitchFamily="34" charset="0"/>
                <a:cs typeface="Source Sans Pro"/>
                <a:sym typeface="Source Sans Pro"/>
              </a:rPr>
              <a:t>      Обсуждение прошло на уровне:</a:t>
            </a:r>
          </a:p>
          <a:p>
            <a:pPr marL="285750" lvl="0" indent="-285750">
              <a:spcBef>
                <a:spcPts val="6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endParaRPr lang="ru-RU" dirty="0">
              <a:solidFill>
                <a:srgbClr val="263238"/>
              </a:solidFill>
              <a:latin typeface="Sitka Banner" panose="02000505000000020004" pitchFamily="2" charset="0"/>
              <a:ea typeface="Source Sans Pro" panose="020B0503030403020204" pitchFamily="34" charset="0"/>
              <a:cs typeface="Source Sans Pro"/>
              <a:sym typeface="Source Sans Pro"/>
            </a:endParaRPr>
          </a:p>
          <a:p>
            <a:pPr marL="285750" lvl="0" indent="-285750">
              <a:spcBef>
                <a:spcPts val="6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endParaRPr lang="ru-RU" dirty="0">
              <a:solidFill>
                <a:srgbClr val="263238"/>
              </a:solidFill>
              <a:latin typeface="Sitka Banner" panose="02000505000000020004" pitchFamily="2" charset="0"/>
              <a:ea typeface="Source Sans Pro" panose="020B0503030403020204" pitchFamily="34" charset="0"/>
              <a:cs typeface="Source Sans Pro"/>
              <a:sym typeface="Source Sans Pro"/>
            </a:endParaRPr>
          </a:p>
          <a:p>
            <a:pPr marL="285750" lvl="0" indent="-285750">
              <a:spcBef>
                <a:spcPts val="6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endParaRPr lang="ru-RU" dirty="0">
              <a:solidFill>
                <a:srgbClr val="263238"/>
              </a:solidFill>
              <a:latin typeface="Sitka Banner" panose="02000505000000020004" pitchFamily="2" charset="0"/>
              <a:ea typeface="Source Sans Pro" panose="020B0503030403020204" pitchFamily="34" charset="0"/>
              <a:cs typeface="Source Sans Pro"/>
              <a:sym typeface="Source Sans Pro"/>
            </a:endParaRPr>
          </a:p>
          <a:p>
            <a:pPr marL="285750" lvl="0" indent="-285750">
              <a:spcBef>
                <a:spcPts val="6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endParaRPr lang="ru-RU" dirty="0">
              <a:solidFill>
                <a:srgbClr val="263238"/>
              </a:solidFill>
              <a:latin typeface="Sitka Banner" panose="02000505000000020004" pitchFamily="2" charset="0"/>
              <a:ea typeface="Source Sans Pro" panose="020B0503030403020204" pitchFamily="34" charset="0"/>
              <a:cs typeface="Source Sans Pro"/>
              <a:sym typeface="Source Sans Pro"/>
            </a:endParaRPr>
          </a:p>
          <a:p>
            <a:pPr marL="285750" lvl="0" indent="-285750">
              <a:spcBef>
                <a:spcPts val="6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endParaRPr lang="ru-RU" dirty="0">
              <a:solidFill>
                <a:srgbClr val="263238"/>
              </a:solidFill>
              <a:latin typeface="Sitka Banner" panose="02000505000000020004" pitchFamily="2" charset="0"/>
              <a:ea typeface="Source Sans Pro" panose="020B0503030403020204" pitchFamily="34" charset="0"/>
              <a:cs typeface="Source Sans Pro"/>
              <a:sym typeface="Source Sans Pro"/>
            </a:endParaRPr>
          </a:p>
          <a:p>
            <a:pPr marL="285750" lvl="0" indent="-285750">
              <a:spcBef>
                <a:spcPts val="6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endParaRPr lang="ru-RU" dirty="0">
              <a:solidFill>
                <a:srgbClr val="263238"/>
              </a:solidFill>
              <a:latin typeface="Sitka Banner" panose="02000505000000020004" pitchFamily="2" charset="0"/>
              <a:ea typeface="Source Sans Pro" panose="020B0503030403020204" pitchFamily="34" charset="0"/>
              <a:cs typeface="Source Sans Pro"/>
              <a:sym typeface="Source Sans Pro"/>
            </a:endParaRPr>
          </a:p>
          <a:p>
            <a:pPr marL="285750" lvl="0" indent="-285750">
              <a:spcBef>
                <a:spcPts val="6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endParaRPr lang="ru-RU" dirty="0">
              <a:solidFill>
                <a:srgbClr val="263238"/>
              </a:solidFill>
              <a:latin typeface="Sitka Banner" panose="02000505000000020004" pitchFamily="2" charset="0"/>
              <a:ea typeface="Source Sans Pro" panose="020B0503030403020204" pitchFamily="34" charset="0"/>
              <a:cs typeface="Source Sans Pro"/>
              <a:sym typeface="Source Sans Pro"/>
            </a:endParaRPr>
          </a:p>
          <a:p>
            <a:pPr marL="285750" lvl="0" indent="-285750">
              <a:spcBef>
                <a:spcPts val="6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endParaRPr lang="ru-RU" dirty="0">
              <a:solidFill>
                <a:srgbClr val="263238"/>
              </a:solidFill>
              <a:latin typeface="Sitka Banner" panose="02000505000000020004" pitchFamily="2" charset="0"/>
              <a:ea typeface="Source Sans Pro" panose="020B0503030403020204" pitchFamily="34" charset="0"/>
              <a:cs typeface="Source Sans Pro"/>
              <a:sym typeface="Source Sans Pro"/>
            </a:endParaRPr>
          </a:p>
          <a:p>
            <a:pPr marL="285750" lvl="0" indent="-285750">
              <a:spcBef>
                <a:spcPts val="6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endParaRPr lang="ru-RU" dirty="0">
              <a:solidFill>
                <a:srgbClr val="263238"/>
              </a:solidFill>
              <a:latin typeface="Sitka Banner" panose="02000505000000020004" pitchFamily="2" charset="0"/>
              <a:ea typeface="Source Sans Pro" panose="020B0503030403020204" pitchFamily="34" charset="0"/>
              <a:cs typeface="Source Sans Pro"/>
              <a:sym typeface="Source Sans Pro"/>
            </a:endParaRPr>
          </a:p>
          <a:p>
            <a:pPr marL="285750" lvl="0" indent="-285750">
              <a:spcBef>
                <a:spcPts val="6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263238"/>
                </a:solidFill>
                <a:latin typeface="Sitka Banner" panose="02000505000000020004" pitchFamily="2" charset="0"/>
                <a:ea typeface="Source Sans Pro" panose="020B0503030403020204" pitchFamily="34" charset="0"/>
                <a:cs typeface="Source Sans Pro"/>
                <a:sym typeface="Source Sans Pro"/>
              </a:rPr>
              <a:t>Письма и встречи с ФТС и ФНС РФ на уровне первых заместителей Руководителей </a:t>
            </a:r>
            <a:r>
              <a:rPr lang="ru-RU" sz="1600" dirty="0" err="1">
                <a:solidFill>
                  <a:srgbClr val="263238"/>
                </a:solidFill>
                <a:latin typeface="Sitka Banner" panose="02000505000000020004" pitchFamily="2" charset="0"/>
                <a:ea typeface="Source Sans Pro" panose="020B0503030403020204" pitchFamily="34" charset="0"/>
                <a:cs typeface="Source Sans Pro"/>
                <a:sym typeface="Source Sans Pro"/>
              </a:rPr>
              <a:t>ведомст</a:t>
            </a:r>
            <a:r>
              <a:rPr lang="ru-RU" sz="1600" dirty="0">
                <a:solidFill>
                  <a:srgbClr val="263238"/>
                </a:solidFill>
                <a:latin typeface="Sitka Banner" panose="02000505000000020004" pitchFamily="2" charset="0"/>
                <a:ea typeface="Source Sans Pro" panose="020B0503030403020204" pitchFamily="34" charset="0"/>
                <a:cs typeface="Source Sans Pro"/>
                <a:sym typeface="Source Sans Pro"/>
              </a:rPr>
              <a:t>.</a:t>
            </a:r>
          </a:p>
          <a:p>
            <a:pPr marL="285750" lvl="0" indent="-285750">
              <a:spcBef>
                <a:spcPts val="6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263238"/>
                </a:solidFill>
                <a:latin typeface="Sitka Banner" panose="02000505000000020004" pitchFamily="2" charset="0"/>
                <a:ea typeface="Source Sans Pro" panose="020B0503030403020204" pitchFamily="34" charset="0"/>
                <a:cs typeface="Source Sans Pro"/>
                <a:sym typeface="Source Sans Pro"/>
              </a:rPr>
              <a:t>Министерство Иностранных Дел России</a:t>
            </a:r>
          </a:p>
          <a:p>
            <a:pPr marL="285750" lvl="0" indent="-285750">
              <a:spcBef>
                <a:spcPts val="6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263238"/>
                </a:solidFill>
                <a:latin typeface="Sitka Banner" panose="02000505000000020004" pitchFamily="2" charset="0"/>
                <a:ea typeface="Source Sans Pro" panose="020B0503030403020204" pitchFamily="34" charset="0"/>
                <a:cs typeface="Source Sans Pro"/>
                <a:sym typeface="Source Sans Pro"/>
              </a:rPr>
              <a:t>МВД и прокуратура Грузии</a:t>
            </a:r>
          </a:p>
          <a:p>
            <a:pPr marL="285750" lvl="0" indent="-285750">
              <a:spcBef>
                <a:spcPts val="6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263238"/>
                </a:solidFill>
                <a:latin typeface="Sitka Banner" panose="02000505000000020004" pitchFamily="2" charset="0"/>
                <a:ea typeface="Source Sans Pro" panose="020B0503030403020204" pitchFamily="34" charset="0"/>
                <a:cs typeface="Source Sans Pro"/>
                <a:sym typeface="Source Sans Pro"/>
              </a:rPr>
              <a:t>Детективное агентство на территории Грузии и информационный повод в СМИ Грузии</a:t>
            </a: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endParaRPr lang="ru-RU" dirty="0">
              <a:solidFill>
                <a:srgbClr val="263238"/>
              </a:solidFill>
              <a:latin typeface="Sitka Banner" panose="02000505000000020004" pitchFamily="2" charset="0"/>
              <a:ea typeface="Source Sans Pro" panose="020B0503030403020204" pitchFamily="34" charset="0"/>
              <a:cs typeface="Source Sans Pro"/>
              <a:sym typeface="Source Sans Pro"/>
            </a:endParaRPr>
          </a:p>
          <a:p>
            <a:pPr marL="285750" lvl="0" indent="-285750">
              <a:spcBef>
                <a:spcPts val="6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endParaRPr lang="ru-RU" dirty="0">
              <a:solidFill>
                <a:srgbClr val="263238"/>
              </a:solidFill>
              <a:latin typeface="Sitka Banner" panose="02000505000000020004" pitchFamily="2" charset="0"/>
              <a:ea typeface="Source Sans Pro" panose="020B0503030403020204" pitchFamily="34" charset="0"/>
              <a:cs typeface="Source Sans Pro"/>
              <a:sym typeface="Source Sans Pro"/>
            </a:endParaRPr>
          </a:p>
          <a:p>
            <a:pPr marL="285750" lvl="0" indent="-285750">
              <a:spcBef>
                <a:spcPts val="6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endParaRPr lang="ru-RU" dirty="0">
              <a:solidFill>
                <a:srgbClr val="263238"/>
              </a:solidFill>
              <a:latin typeface="Sitka Banner" panose="02000505000000020004" pitchFamily="2" charset="0"/>
              <a:ea typeface="Source Sans Pro" panose="020B0503030403020204" pitchFamily="34" charset="0"/>
              <a:cs typeface="Source Sans Pro"/>
              <a:sym typeface="Source Sans Pro"/>
            </a:endParaRPr>
          </a:p>
          <a:p>
            <a:pPr marL="285750" lvl="0" indent="-285750">
              <a:spcBef>
                <a:spcPts val="6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endParaRPr lang="ru-RU" dirty="0">
              <a:solidFill>
                <a:srgbClr val="263238"/>
              </a:solidFill>
              <a:latin typeface="Sitka Banner" panose="02000505000000020004" pitchFamily="2" charset="0"/>
              <a:ea typeface="Source Sans Pro" panose="020B0503030403020204" pitchFamily="34" charset="0"/>
              <a:cs typeface="Source Sans Pro"/>
              <a:sym typeface="Source Sans Pro"/>
            </a:endParaRPr>
          </a:p>
          <a:p>
            <a:pPr marL="285750" lvl="0" indent="-285750">
              <a:spcBef>
                <a:spcPts val="6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endParaRPr lang="ru-RU" dirty="0">
              <a:solidFill>
                <a:srgbClr val="263238"/>
              </a:solidFill>
              <a:latin typeface="Sitka Banner" panose="02000505000000020004" pitchFamily="2" charset="0"/>
              <a:ea typeface="Source Sans Pro" panose="020B0503030403020204" pitchFamily="34" charset="0"/>
              <a:cs typeface="Source Sans Pro"/>
              <a:sym typeface="Source Sans Pro"/>
            </a:endParaRPr>
          </a:p>
          <a:p>
            <a:pPr marL="285750" lvl="0" indent="-285750">
              <a:spcBef>
                <a:spcPts val="6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endParaRPr lang="ru-RU" dirty="0">
              <a:solidFill>
                <a:srgbClr val="263238"/>
              </a:solidFill>
              <a:latin typeface="Sitka Banner" panose="02000505000000020004" pitchFamily="2" charset="0"/>
              <a:ea typeface="Source Sans Pro" panose="020B0503030403020204" pitchFamily="34" charset="0"/>
              <a:cs typeface="Source Sans Pro"/>
              <a:sym typeface="Source Sans Pro"/>
            </a:endParaRPr>
          </a:p>
          <a:p>
            <a:pPr marL="285750" lvl="0" indent="-285750">
              <a:spcBef>
                <a:spcPts val="6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endParaRPr lang="ru-RU" dirty="0">
              <a:solidFill>
                <a:srgbClr val="263238"/>
              </a:solidFill>
              <a:latin typeface="Sitka Banner" panose="02000505000000020004" pitchFamily="2" charset="0"/>
              <a:ea typeface="Source Sans Pro" panose="020B0503030403020204" pitchFamily="34" charset="0"/>
              <a:cs typeface="Source Sans Pro"/>
              <a:sym typeface="Source Sans Pro"/>
            </a:endParaRPr>
          </a:p>
          <a:p>
            <a:pPr marL="285750" lvl="0" indent="-285750">
              <a:spcBef>
                <a:spcPts val="6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endParaRPr lang="ru-RU" dirty="0">
              <a:solidFill>
                <a:srgbClr val="263238"/>
              </a:solidFill>
              <a:latin typeface="Sitka Banner" panose="02000505000000020004" pitchFamily="2" charset="0"/>
              <a:ea typeface="Source Sans Pro" panose="020B0503030403020204" pitchFamily="34" charset="0"/>
              <a:cs typeface="Source Sans Pro"/>
              <a:sym typeface="Source Sans Pro"/>
            </a:endParaRPr>
          </a:p>
          <a:p>
            <a:pPr marL="285750" lvl="0" indent="-285750">
              <a:spcBef>
                <a:spcPts val="6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endParaRPr lang="ru-RU" dirty="0">
              <a:solidFill>
                <a:srgbClr val="263238"/>
              </a:solidFill>
              <a:latin typeface="Sitka Banner" panose="02000505000000020004" pitchFamily="2" charset="0"/>
              <a:ea typeface="Source Sans Pro" panose="020B0503030403020204" pitchFamily="34" charset="0"/>
              <a:cs typeface="Source Sans Pro"/>
              <a:sym typeface="Source Sans Pro"/>
            </a:endParaRP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endParaRPr lang="ru-RU" dirty="0">
              <a:solidFill>
                <a:srgbClr val="263238"/>
              </a:solidFill>
              <a:latin typeface="Sitka Banner" panose="02000505000000020004" pitchFamily="2" charset="0"/>
              <a:ea typeface="Source Sans Pro" panose="020B0503030403020204" pitchFamily="34" charset="0"/>
              <a:cs typeface="Source Sans Pro"/>
              <a:sym typeface="Source Sans Pro"/>
            </a:endParaRP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endParaRPr lang="ru-RU" dirty="0">
              <a:solidFill>
                <a:srgbClr val="263238"/>
              </a:solidFill>
              <a:latin typeface="Sitka Banner" panose="02000505000000020004" pitchFamily="2" charset="0"/>
              <a:ea typeface="Source Sans Pro" panose="020B0503030403020204" pitchFamily="34" charset="0"/>
              <a:cs typeface="Source Sans Pro"/>
              <a:sym typeface="Source Sans Pro"/>
            </a:endParaRP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endParaRPr lang="ru-RU" dirty="0">
              <a:solidFill>
                <a:srgbClr val="263238"/>
              </a:solidFill>
              <a:latin typeface="Sitka Banner" panose="02000505000000020004" pitchFamily="2" charset="0"/>
              <a:ea typeface="Source Sans Pro" panose="020B0503030403020204" pitchFamily="34" charset="0"/>
              <a:cs typeface="Source Sans Pro"/>
              <a:sym typeface="Source Sans Pro"/>
            </a:endParaRP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endParaRPr lang="ru-RU" dirty="0">
              <a:solidFill>
                <a:srgbClr val="263238"/>
              </a:solidFill>
              <a:latin typeface="Sitka Banner" panose="02000505000000020004" pitchFamily="2" charset="0"/>
              <a:ea typeface="Source Sans Pro" panose="020B0503030403020204" pitchFamily="34" charset="0"/>
              <a:cs typeface="Source Sans Pro"/>
              <a:sym typeface="Source Sans Pro"/>
            </a:endParaRP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endParaRPr lang="ru-RU" dirty="0">
              <a:solidFill>
                <a:srgbClr val="263238"/>
              </a:solidFill>
              <a:latin typeface="Sitka Banner" panose="02000505000000020004" pitchFamily="2" charset="0"/>
              <a:ea typeface="Source Sans Pro" panose="020B0503030403020204" pitchFamily="34" charset="0"/>
              <a:cs typeface="Source Sans Pro"/>
              <a:sym typeface="Source Sans Pro"/>
            </a:endParaRP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endParaRPr lang="ru-RU" dirty="0">
              <a:solidFill>
                <a:srgbClr val="263238"/>
              </a:solidFill>
              <a:latin typeface="Sitka Banner" panose="02000505000000020004" pitchFamily="2" charset="0"/>
              <a:ea typeface="Source Sans Pro" panose="020B0503030403020204" pitchFamily="34" charset="0"/>
              <a:cs typeface="Source Sans Pro"/>
              <a:sym typeface="Source Sans Pro"/>
            </a:endParaRP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endParaRPr lang="ru-RU" dirty="0">
              <a:solidFill>
                <a:srgbClr val="263238"/>
              </a:solidFill>
              <a:latin typeface="Sitka Banner" panose="02000505000000020004" pitchFamily="2" charset="0"/>
              <a:ea typeface="Source Sans Pro" panose="020B0503030403020204" pitchFamily="34" charset="0"/>
              <a:cs typeface="Source Sans Pro"/>
              <a:sym typeface="Source Sans Pro"/>
            </a:endParaRP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endParaRPr lang="ru-RU" dirty="0">
              <a:solidFill>
                <a:srgbClr val="263238"/>
              </a:solidFill>
              <a:latin typeface="Sitka Banner" panose="02000505000000020004" pitchFamily="2" charset="0"/>
              <a:ea typeface="Source Sans Pro" panose="020B0503030403020204" pitchFamily="34" charset="0"/>
              <a:cs typeface="Source Sans Pro"/>
              <a:sym typeface="Source Sans Pro"/>
            </a:endParaRP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endParaRPr lang="ru-RU" dirty="0">
              <a:solidFill>
                <a:srgbClr val="263238"/>
              </a:solidFill>
              <a:latin typeface="Sitka Banner" panose="02000505000000020004" pitchFamily="2" charset="0"/>
              <a:ea typeface="Source Sans Pro" panose="020B0503030403020204" pitchFamily="34" charset="0"/>
              <a:cs typeface="Source Sans Pro"/>
              <a:sym typeface="Source Sans Pro"/>
            </a:endParaRP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endParaRPr lang="ru-RU" dirty="0">
              <a:solidFill>
                <a:srgbClr val="263238"/>
              </a:solidFill>
              <a:latin typeface="Sitka Banner" panose="02000505000000020004" pitchFamily="2" charset="0"/>
              <a:ea typeface="Source Sans Pro" panose="020B0503030403020204" pitchFamily="34" charset="0"/>
              <a:cs typeface="Source Sans Pro"/>
              <a:sym typeface="Source Sans Pro"/>
            </a:endParaRP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endParaRPr lang="ru-RU" dirty="0">
              <a:solidFill>
                <a:srgbClr val="263238"/>
              </a:solidFill>
              <a:latin typeface="Sitka Banner" panose="02000505000000020004" pitchFamily="2" charset="0"/>
              <a:ea typeface="Source Sans Pro" panose="020B0503030403020204" pitchFamily="34" charset="0"/>
              <a:cs typeface="Source Sans Pro"/>
              <a:sym typeface="Source Sans Pro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9BEF543-3824-4017-BD0F-01DDE1B7BF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1" t="3534" r="18066" b="-3534"/>
          <a:stretch/>
        </p:blipFill>
        <p:spPr>
          <a:xfrm>
            <a:off x="1732841" y="2092924"/>
            <a:ext cx="1810513" cy="155934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F1ADE28-A641-4D0C-ADDD-3530755A3E6F}"/>
              </a:ext>
            </a:extLst>
          </p:cNvPr>
          <p:cNvSpPr/>
          <p:nvPr/>
        </p:nvSpPr>
        <p:spPr>
          <a:xfrm>
            <a:off x="396449" y="3671884"/>
            <a:ext cx="41755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1E497C"/>
                </a:solidFill>
                <a:latin typeface="Calibri" panose="020F0502020204030204" pitchFamily="34" charset="0"/>
              </a:rPr>
              <a:t>ПЕТРОВ ГЕОРГИЙ</a:t>
            </a:r>
          </a:p>
          <a:p>
            <a:pPr algn="ctr"/>
            <a:r>
              <a:rPr lang="ru-RU" sz="1200" dirty="0">
                <a:solidFill>
                  <a:srgbClr val="1E497C"/>
                </a:solidFill>
                <a:latin typeface="Calibri" panose="020F0502020204030204" pitchFamily="34" charset="0"/>
              </a:rPr>
              <a:t>Советник Президента ТПП РФ, председатель совета ТПП РФ</a:t>
            </a:r>
          </a:p>
          <a:p>
            <a:pPr algn="ctr"/>
            <a:r>
              <a:rPr lang="ru-RU" sz="1200" dirty="0">
                <a:solidFill>
                  <a:srgbClr val="1E497C"/>
                </a:solidFill>
                <a:latin typeface="Calibri" panose="020F0502020204030204" pitchFamily="34" charset="0"/>
              </a:rPr>
              <a:t> по вопросам таможенной политики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6863CF8-A9E9-46D6-92FD-282CBDF66B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9" r="13674"/>
          <a:stretch/>
        </p:blipFill>
        <p:spPr>
          <a:xfrm>
            <a:off x="5953780" y="2088361"/>
            <a:ext cx="1743525" cy="156391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FBA8764-21C7-46A3-8521-8F9727FFC265}"/>
              </a:ext>
            </a:extLst>
          </p:cNvPr>
          <p:cNvSpPr txBox="1"/>
          <p:nvPr/>
        </p:nvSpPr>
        <p:spPr>
          <a:xfrm>
            <a:off x="4972353" y="3732433"/>
            <a:ext cx="370638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1E497C"/>
                </a:solidFill>
                <a:latin typeface="Calibri" panose="020F0502020204030204" pitchFamily="34" charset="0"/>
              </a:rPr>
              <a:t>НИНО ЧИКОВАНИ</a:t>
            </a:r>
            <a:endParaRPr lang="ru-RU" dirty="0">
              <a:solidFill>
                <a:srgbClr val="1E497C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1200" dirty="0">
                <a:solidFill>
                  <a:srgbClr val="1E497C"/>
                </a:solidFill>
              </a:rPr>
              <a:t>Президент </a:t>
            </a:r>
            <a:r>
              <a:rPr lang="ru-RU" sz="1200" dirty="0" err="1">
                <a:solidFill>
                  <a:srgbClr val="1E497C"/>
                </a:solidFill>
              </a:rPr>
              <a:t>Торгово</a:t>
            </a:r>
            <a:r>
              <a:rPr lang="ru-RU" sz="1200" dirty="0">
                <a:solidFill>
                  <a:srgbClr val="1E497C"/>
                </a:solidFill>
              </a:rPr>
              <a:t> - промышленной палаты</a:t>
            </a:r>
          </a:p>
          <a:p>
            <a:pPr algn="ctr"/>
            <a:r>
              <a:rPr lang="ru-RU" sz="1200" dirty="0">
                <a:solidFill>
                  <a:srgbClr val="1E497C"/>
                </a:solidFill>
              </a:rPr>
              <a:t> Грузии </a:t>
            </a:r>
          </a:p>
        </p:txBody>
      </p:sp>
      <p:sp>
        <p:nvSpPr>
          <p:cNvPr id="13" name="Google Shape;167;p23">
            <a:extLst>
              <a:ext uri="{FF2B5EF4-FFF2-40B4-BE49-F238E27FC236}">
                <a16:creationId xmlns:a16="http://schemas.microsoft.com/office/drawing/2014/main" id="{5DF4D2FC-CC06-4D12-9FBF-E3A36A92CBE9}"/>
              </a:ext>
            </a:extLst>
          </p:cNvPr>
          <p:cNvSpPr txBox="1">
            <a:spLocks noGrp="1"/>
          </p:cNvSpPr>
          <p:nvPr/>
        </p:nvSpPr>
        <p:spPr>
          <a:xfrm>
            <a:off x="130968" y="56028"/>
            <a:ext cx="8882063" cy="494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lvl="0" algn="ctr"/>
            <a:r>
              <a:rPr lang="ru-RU" dirty="0">
                <a:solidFill>
                  <a:srgbClr val="1E497C"/>
                </a:solidFill>
              </a:rPr>
              <a:t>Результаты работы</a:t>
            </a:r>
          </a:p>
        </p:txBody>
      </p:sp>
    </p:spTree>
    <p:extLst>
      <p:ext uri="{BB962C8B-B14F-4D97-AF65-F5344CB8AC3E}">
        <p14:creationId xmlns:p14="http://schemas.microsoft.com/office/powerpoint/2010/main" val="1995367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1E497C"/>
                </a:solidFill>
              </a:rPr>
              <a:t>12</a:t>
            </a:fld>
            <a:endParaRPr dirty="0">
              <a:solidFill>
                <a:srgbClr val="1E497C"/>
              </a:solidFill>
            </a:endParaRPr>
          </a:p>
        </p:txBody>
      </p:sp>
      <p:sp>
        <p:nvSpPr>
          <p:cNvPr id="13" name="Google Shape;167;p23">
            <a:extLst>
              <a:ext uri="{FF2B5EF4-FFF2-40B4-BE49-F238E27FC236}">
                <a16:creationId xmlns:a16="http://schemas.microsoft.com/office/drawing/2014/main" id="{5DF4D2FC-CC06-4D12-9FBF-E3A36A92CBE9}"/>
              </a:ext>
            </a:extLst>
          </p:cNvPr>
          <p:cNvSpPr txBox="1">
            <a:spLocks noGrp="1"/>
          </p:cNvSpPr>
          <p:nvPr/>
        </p:nvSpPr>
        <p:spPr>
          <a:xfrm>
            <a:off x="130968" y="56028"/>
            <a:ext cx="8882063" cy="494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lvl="0" algn="ctr"/>
            <a:r>
              <a:rPr lang="ru-RU" dirty="0">
                <a:solidFill>
                  <a:srgbClr val="1E497C"/>
                </a:solidFill>
              </a:rPr>
              <a:t>Результаты работы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8CF6793-6A16-4250-9376-EA7F5A53F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0460"/>
            <a:ext cx="4391573" cy="588754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2D2B25-8069-4681-A6F6-99E39CEC48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2489" y="1109709"/>
            <a:ext cx="4561511" cy="574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45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5">
            <a:extLst>
              <a:ext uri="{FF2B5EF4-FFF2-40B4-BE49-F238E27FC236}">
                <a16:creationId xmlns:a16="http://schemas.microsoft.com/office/drawing/2014/main" id="{C9BCCADB-BFBB-4D5F-9781-3D1C924A2D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Google Shape;167;p23">
            <a:extLst>
              <a:ext uri="{FF2B5EF4-FFF2-40B4-BE49-F238E27FC236}">
                <a16:creationId xmlns:a16="http://schemas.microsoft.com/office/drawing/2014/main" id="{B2A8AB6C-CFB3-45B9-A665-1DCF9E369B0D}"/>
              </a:ext>
            </a:extLst>
          </p:cNvPr>
          <p:cNvSpPr txBox="1">
            <a:spLocks noGrp="1"/>
          </p:cNvSpPr>
          <p:nvPr/>
        </p:nvSpPr>
        <p:spPr>
          <a:xfrm>
            <a:off x="1" y="150044"/>
            <a:ext cx="9144000" cy="745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lvl="0" algn="ctr"/>
            <a:r>
              <a:rPr lang="ru-RU" dirty="0">
                <a:solidFill>
                  <a:srgbClr val="1E497C"/>
                </a:solidFill>
              </a:rPr>
              <a:t>Импорт фурнитуры членами Ассоциации в 2016 – 2018гг. </a:t>
            </a:r>
            <a:br>
              <a:rPr lang="ru-RU" dirty="0">
                <a:solidFill>
                  <a:srgbClr val="1E497C"/>
                </a:solidFill>
              </a:rPr>
            </a:br>
            <a:r>
              <a:rPr lang="ru-RU" dirty="0">
                <a:solidFill>
                  <a:srgbClr val="1E497C"/>
                </a:solidFill>
              </a:rPr>
              <a:t>(в тоннах), согласно предоставленным аудиторам данным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B8319560-2F9C-4BCC-86B2-3FFFF22DFC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1718305"/>
              </p:ext>
            </p:extLst>
          </p:nvPr>
        </p:nvGraphicFramePr>
        <p:xfrm>
          <a:off x="190914" y="959477"/>
          <a:ext cx="8757775" cy="3133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17EA980B-D227-4C09-87B7-81F6D5D6A7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227372"/>
              </p:ext>
            </p:extLst>
          </p:nvPr>
        </p:nvGraphicFramePr>
        <p:xfrm>
          <a:off x="0" y="4385568"/>
          <a:ext cx="9144000" cy="247243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710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0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2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26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09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26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267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74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606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910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231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7043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7913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54576">
                  <a:extLst>
                    <a:ext uri="{9D8B030D-6E8A-4147-A177-3AD203B41FA5}">
                      <a16:colId xmlns:a16="http://schemas.microsoft.com/office/drawing/2014/main" val="2576610393"/>
                    </a:ext>
                  </a:extLst>
                </a:gridCol>
              </a:tblGrid>
              <a:tr h="47564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kern="1200" baseline="0" dirty="0">
                        <a:solidFill>
                          <a:schemeClr val="tx1"/>
                        </a:solidFill>
                        <a:latin typeface="Roboto Slab" panose="020B0604020202020204" charset="0"/>
                        <a:ea typeface="Roboto Slab" panose="020B0604020202020204" charset="0"/>
                        <a:cs typeface="Arial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900" kern="1200" baseline="0" dirty="0">
                          <a:latin typeface="Roboto Slab" panose="020B0604020202020204" charset="0"/>
                          <a:ea typeface="Roboto Slab" panose="020B0604020202020204" charset="0"/>
                        </a:rPr>
                        <a:t>янв.</a:t>
                      </a:r>
                      <a:endParaRPr lang="ru-RU" sz="900" b="0" kern="1200" baseline="0" dirty="0">
                        <a:solidFill>
                          <a:schemeClr val="tx1"/>
                        </a:solidFill>
                        <a:latin typeface="Roboto Slab" panose="020B0604020202020204" charset="0"/>
                        <a:ea typeface="Roboto Slab" panose="020B060402020202020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900" kern="1200" baseline="0" dirty="0">
                          <a:latin typeface="Roboto Slab" panose="020B0604020202020204" charset="0"/>
                          <a:ea typeface="Roboto Slab" panose="020B0604020202020204" charset="0"/>
                        </a:rPr>
                        <a:t>фев.</a:t>
                      </a:r>
                      <a:endParaRPr lang="ru-RU" sz="900" b="0" kern="1200" baseline="0" dirty="0">
                        <a:solidFill>
                          <a:schemeClr val="tx1"/>
                        </a:solidFill>
                        <a:latin typeface="Roboto Slab" panose="020B0604020202020204" charset="0"/>
                        <a:ea typeface="Roboto Slab" panose="020B060402020202020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900" kern="1200" baseline="0" dirty="0" err="1">
                          <a:latin typeface="Roboto Slab" panose="020B0604020202020204" charset="0"/>
                          <a:ea typeface="Roboto Slab" panose="020B0604020202020204" charset="0"/>
                        </a:rPr>
                        <a:t>мар</a:t>
                      </a:r>
                      <a:r>
                        <a:rPr lang="en-US" sz="900" kern="1200" baseline="0" dirty="0">
                          <a:latin typeface="Roboto Slab" panose="020B0604020202020204" charset="0"/>
                          <a:ea typeface="Roboto Slab" panose="020B0604020202020204" charset="0"/>
                        </a:rPr>
                        <a:t>.</a:t>
                      </a:r>
                      <a:endParaRPr lang="ru-RU" sz="900" b="0" kern="1200" baseline="0" dirty="0">
                        <a:solidFill>
                          <a:schemeClr val="tx1"/>
                        </a:solidFill>
                        <a:latin typeface="Roboto Slab" panose="020B0604020202020204" charset="0"/>
                        <a:ea typeface="Roboto Slab" panose="020B060402020202020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900" kern="1200" baseline="0" dirty="0">
                          <a:latin typeface="Roboto Slab" panose="020B0604020202020204" charset="0"/>
                          <a:ea typeface="Roboto Slab" panose="020B0604020202020204" charset="0"/>
                        </a:rPr>
                        <a:t>апр.</a:t>
                      </a:r>
                      <a:endParaRPr lang="ru-RU" sz="900" b="0" kern="1200" baseline="0" dirty="0">
                        <a:solidFill>
                          <a:schemeClr val="tx1"/>
                        </a:solidFill>
                        <a:latin typeface="Roboto Slab" panose="020B0604020202020204" charset="0"/>
                        <a:ea typeface="Roboto Slab" panose="020B060402020202020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900" kern="1200" baseline="0" dirty="0">
                          <a:latin typeface="Roboto Slab" panose="020B0604020202020204" charset="0"/>
                          <a:ea typeface="Roboto Slab" panose="020B0604020202020204" charset="0"/>
                        </a:rPr>
                        <a:t>май</a:t>
                      </a:r>
                      <a:endParaRPr lang="ru-RU" sz="900" b="0" kern="1200" baseline="0" dirty="0">
                        <a:solidFill>
                          <a:schemeClr val="tx1"/>
                        </a:solidFill>
                        <a:latin typeface="Roboto Slab" panose="020B0604020202020204" charset="0"/>
                        <a:ea typeface="Roboto Slab" panose="020B060402020202020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900" kern="1200" baseline="0" dirty="0">
                          <a:latin typeface="Roboto Slab" panose="020B0604020202020204" charset="0"/>
                          <a:ea typeface="Roboto Slab" panose="020B0604020202020204" charset="0"/>
                        </a:rPr>
                        <a:t>июнь</a:t>
                      </a:r>
                      <a:endParaRPr lang="ru-RU" sz="900" b="0" kern="1200" baseline="0" dirty="0">
                        <a:solidFill>
                          <a:schemeClr val="tx1"/>
                        </a:solidFill>
                        <a:latin typeface="Roboto Slab" panose="020B0604020202020204" charset="0"/>
                        <a:ea typeface="Roboto Slab" panose="020B060402020202020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900" kern="1200" baseline="0" dirty="0">
                          <a:latin typeface="Roboto Slab" panose="020B0604020202020204" charset="0"/>
                          <a:ea typeface="Roboto Slab" panose="020B0604020202020204" charset="0"/>
                        </a:rPr>
                        <a:t>июль</a:t>
                      </a:r>
                      <a:endParaRPr lang="ru-RU" sz="900" b="0" kern="1200" baseline="0" dirty="0">
                        <a:solidFill>
                          <a:schemeClr val="tx1"/>
                        </a:solidFill>
                        <a:latin typeface="Roboto Slab" panose="020B0604020202020204" charset="0"/>
                        <a:ea typeface="Roboto Slab" panose="020B060402020202020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900" kern="1200" baseline="0" dirty="0" err="1">
                          <a:latin typeface="Roboto Slab" panose="020B0604020202020204" charset="0"/>
                          <a:ea typeface="Roboto Slab" panose="020B0604020202020204" charset="0"/>
                        </a:rPr>
                        <a:t>авг</a:t>
                      </a:r>
                      <a:r>
                        <a:rPr lang="en-US" sz="900" kern="1200" baseline="0" dirty="0">
                          <a:latin typeface="Roboto Slab" panose="020B0604020202020204" charset="0"/>
                          <a:ea typeface="Roboto Slab" panose="020B0604020202020204" charset="0"/>
                        </a:rPr>
                        <a:t>.</a:t>
                      </a:r>
                      <a:endParaRPr lang="ru-RU" sz="900" b="0" kern="1200" baseline="0" dirty="0">
                        <a:solidFill>
                          <a:schemeClr val="tx1"/>
                        </a:solidFill>
                        <a:latin typeface="Roboto Slab" panose="020B0604020202020204" charset="0"/>
                        <a:ea typeface="Roboto Slab" panose="020B060402020202020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900" kern="1200" baseline="0" dirty="0">
                          <a:latin typeface="Roboto Slab" panose="020B0604020202020204" charset="0"/>
                          <a:ea typeface="Roboto Slab" panose="020B0604020202020204" charset="0"/>
                        </a:rPr>
                        <a:t>сен.</a:t>
                      </a:r>
                      <a:endParaRPr lang="ru-RU" sz="900" b="0" kern="1200" baseline="0" dirty="0">
                        <a:solidFill>
                          <a:schemeClr val="tx1"/>
                        </a:solidFill>
                        <a:latin typeface="Roboto Slab" panose="020B0604020202020204" charset="0"/>
                        <a:ea typeface="Roboto Slab" panose="020B060402020202020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900" kern="1200" baseline="0" dirty="0">
                          <a:latin typeface="Roboto Slab" panose="020B0604020202020204" charset="0"/>
                          <a:ea typeface="Roboto Slab" panose="020B0604020202020204" charset="0"/>
                        </a:rPr>
                        <a:t>окт.</a:t>
                      </a:r>
                      <a:endParaRPr lang="ru-RU" sz="900" b="0" kern="1200" baseline="0" dirty="0">
                        <a:solidFill>
                          <a:schemeClr val="tx1"/>
                        </a:solidFill>
                        <a:latin typeface="Roboto Slab" panose="020B0604020202020204" charset="0"/>
                        <a:ea typeface="Roboto Slab" panose="020B060402020202020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900" kern="1200" baseline="0" dirty="0">
                          <a:latin typeface="Roboto Slab" panose="020B0604020202020204" charset="0"/>
                          <a:ea typeface="Roboto Slab" panose="020B0604020202020204" charset="0"/>
                        </a:rPr>
                        <a:t>ноя.</a:t>
                      </a:r>
                      <a:endParaRPr lang="ru-RU" sz="900" b="0" kern="1200" baseline="0" dirty="0">
                        <a:solidFill>
                          <a:schemeClr val="tx1"/>
                        </a:solidFill>
                        <a:latin typeface="Roboto Slab" panose="020B0604020202020204" charset="0"/>
                        <a:ea typeface="Roboto Slab" panose="020B060402020202020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900" kern="1200" baseline="0" dirty="0">
                          <a:latin typeface="Roboto Slab" panose="020B0604020202020204" charset="0"/>
                          <a:ea typeface="Roboto Slab" panose="020B0604020202020204" charset="0"/>
                        </a:rPr>
                        <a:t>дек.</a:t>
                      </a:r>
                      <a:endParaRPr lang="ru-RU" sz="900" b="0" kern="1200" baseline="0" dirty="0">
                        <a:solidFill>
                          <a:schemeClr val="tx1"/>
                        </a:solidFill>
                        <a:latin typeface="Roboto Slab" panose="020B0604020202020204" charset="0"/>
                        <a:ea typeface="Roboto Slab" panose="020B060402020202020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kern="1200" baseline="0" dirty="0">
                          <a:latin typeface="Roboto Slab" panose="020B0604020202020204" charset="0"/>
                          <a:ea typeface="Roboto Slab" panose="020B0604020202020204" charset="0"/>
                        </a:rPr>
                        <a:t>Итого 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900" kern="1200" baseline="0" dirty="0">
                          <a:latin typeface="Roboto Slab" panose="020B0604020202020204" charset="0"/>
                          <a:ea typeface="Roboto Slab" panose="020B0604020202020204" charset="0"/>
                        </a:rPr>
                        <a:t>за  10 мес.</a:t>
                      </a:r>
                      <a:endParaRPr lang="ru-RU" sz="900" b="1" kern="1200" baseline="0" dirty="0">
                        <a:solidFill>
                          <a:schemeClr val="tx1"/>
                        </a:solidFill>
                        <a:latin typeface="Roboto Slab" panose="020B0604020202020204" charset="0"/>
                        <a:ea typeface="Roboto Slab" panose="020B060402020202020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kern="1200" baseline="0" dirty="0">
                          <a:latin typeface="Roboto Slab" panose="020B0604020202020204" charset="0"/>
                          <a:ea typeface="Roboto Slab" panose="020B0604020202020204" charset="0"/>
                        </a:rPr>
                        <a:t>Итого 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900" kern="1200" baseline="0" dirty="0">
                          <a:latin typeface="Roboto Slab" panose="020B0604020202020204" charset="0"/>
                          <a:ea typeface="Roboto Slab" panose="020B0604020202020204" charset="0"/>
                        </a:rPr>
                        <a:t>за  год</a:t>
                      </a:r>
                      <a:endParaRPr lang="ru-RU" sz="900" b="1" kern="1200" baseline="0" dirty="0">
                        <a:solidFill>
                          <a:schemeClr val="tx1"/>
                        </a:solidFill>
                        <a:latin typeface="Roboto Slab" panose="020B0604020202020204" charset="0"/>
                        <a:ea typeface="Roboto Slab" panose="020B060402020202020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7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>
                          <a:solidFill>
                            <a:srgbClr val="1E497C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+mn-cs"/>
                        </a:rPr>
                        <a:t>2016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b="1" kern="1200" baseline="0" dirty="0">
                          <a:solidFill>
                            <a:srgbClr val="1E497C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607</a:t>
                      </a:r>
                      <a:endParaRPr lang="en-US" sz="1100" b="1" kern="1200" baseline="0" dirty="0">
                        <a:solidFill>
                          <a:srgbClr val="1E497C"/>
                        </a:solidFill>
                        <a:latin typeface="Roboto Slab" panose="020B0604020202020204" charset="0"/>
                        <a:ea typeface="Roboto Slab" panose="020B060402020202020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b="1" kern="1200" baseline="0" dirty="0">
                          <a:solidFill>
                            <a:srgbClr val="1E497C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1 421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b="1" kern="1200" baseline="0" dirty="0">
                          <a:solidFill>
                            <a:srgbClr val="1E497C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1 656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b="1" kern="1200" baseline="0" dirty="0">
                          <a:solidFill>
                            <a:srgbClr val="1E497C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2 320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b="1" kern="1200" baseline="0" dirty="0">
                          <a:solidFill>
                            <a:srgbClr val="1E497C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2 884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b="1" kern="1200" baseline="0" dirty="0">
                          <a:solidFill>
                            <a:srgbClr val="1E497C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2 432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b="1" kern="1200" baseline="0" dirty="0">
                          <a:solidFill>
                            <a:srgbClr val="1E497C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2 760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b="1" kern="1200" baseline="0" dirty="0">
                          <a:solidFill>
                            <a:srgbClr val="1E497C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3 010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b="1" kern="1200" baseline="0" dirty="0">
                          <a:solidFill>
                            <a:srgbClr val="1E497C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2 442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b="1" kern="1200" baseline="0" dirty="0">
                          <a:solidFill>
                            <a:srgbClr val="1E497C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2 401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b="1" kern="1200" baseline="0" dirty="0">
                          <a:solidFill>
                            <a:srgbClr val="1E497C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1 776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b="1" kern="1200" baseline="0" dirty="0">
                          <a:solidFill>
                            <a:srgbClr val="1E497C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1 018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b="1" i="0" kern="1200" baseline="0" dirty="0">
                          <a:solidFill>
                            <a:srgbClr val="1E497C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21 933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b="1" i="0" kern="1200" baseline="0" dirty="0">
                          <a:solidFill>
                            <a:srgbClr val="1E497C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24 727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7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baseline="0" dirty="0">
                          <a:solidFill>
                            <a:srgbClr val="1E497C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+mn-cs"/>
                        </a:rPr>
                        <a:t>% к 2015 г.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kern="1200" baseline="0" dirty="0">
                          <a:solidFill>
                            <a:srgbClr val="8D1924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-44,36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kern="1200" baseline="0" dirty="0">
                          <a:solidFill>
                            <a:srgbClr val="8D1924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-36,48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kern="1200" baseline="0" dirty="0">
                          <a:solidFill>
                            <a:srgbClr val="8D1924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-23,86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kern="1200" baseline="0" dirty="0">
                          <a:solidFill>
                            <a:srgbClr val="00863D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+30,85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100" b="1" i="0" u="none" strike="noStrike" kern="1200" cap="none" baseline="0" dirty="0">
                          <a:solidFill>
                            <a:srgbClr val="00863D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  <a:sym typeface="Arial"/>
                        </a:rPr>
                        <a:t>+39,53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kern="1200" baseline="0" dirty="0">
                          <a:solidFill>
                            <a:srgbClr val="942731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-12,14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kern="1200" baseline="0" dirty="0">
                          <a:solidFill>
                            <a:srgbClr val="942731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-27,22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kern="1200" baseline="0" dirty="0">
                          <a:solidFill>
                            <a:srgbClr val="942731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-11,00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kern="1200" baseline="0" dirty="0">
                          <a:solidFill>
                            <a:srgbClr val="942731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-22,43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kern="1200" baseline="0" dirty="0">
                          <a:solidFill>
                            <a:srgbClr val="00863D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+3,67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kern="1200" baseline="0" dirty="0">
                          <a:solidFill>
                            <a:srgbClr val="00863D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+0,06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kern="1200" baseline="0" dirty="0">
                          <a:solidFill>
                            <a:srgbClr val="942731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-40,05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kern="1200" baseline="0" dirty="0">
                          <a:solidFill>
                            <a:srgbClr val="942731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-11,38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kern="1200" baseline="0" dirty="0">
                          <a:solidFill>
                            <a:srgbClr val="942731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-12,38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7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>
                          <a:solidFill>
                            <a:srgbClr val="1E497C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+mn-cs"/>
                        </a:rPr>
                        <a:t>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kern="1200" baseline="0" dirty="0">
                          <a:solidFill>
                            <a:srgbClr val="1E497C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485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kern="1200" baseline="0" dirty="0">
                          <a:solidFill>
                            <a:srgbClr val="1E497C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1</a:t>
                      </a:r>
                      <a:r>
                        <a:rPr lang="ru-RU" sz="1100" b="1" kern="1200" baseline="0" dirty="0">
                          <a:solidFill>
                            <a:srgbClr val="1E497C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 023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kern="1200" baseline="0" dirty="0">
                          <a:solidFill>
                            <a:srgbClr val="1E497C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1</a:t>
                      </a:r>
                      <a:r>
                        <a:rPr lang="ru-RU" sz="1100" b="1" kern="1200" baseline="0" dirty="0">
                          <a:solidFill>
                            <a:srgbClr val="1E497C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 228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kern="1200" baseline="0" dirty="0">
                          <a:solidFill>
                            <a:srgbClr val="1E497C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1</a:t>
                      </a:r>
                      <a:r>
                        <a:rPr lang="ru-RU" sz="1100" b="1" kern="1200" baseline="0" dirty="0">
                          <a:solidFill>
                            <a:srgbClr val="1E497C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 656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kern="1200" baseline="0" dirty="0">
                          <a:solidFill>
                            <a:srgbClr val="1E497C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2</a:t>
                      </a:r>
                      <a:r>
                        <a:rPr lang="ru-RU" sz="1100" b="1" kern="1200" baseline="0" dirty="0">
                          <a:solidFill>
                            <a:srgbClr val="1E497C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 123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kern="1200" baseline="0" dirty="0">
                          <a:solidFill>
                            <a:srgbClr val="1E497C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2</a:t>
                      </a:r>
                      <a:r>
                        <a:rPr lang="ru-RU" sz="1100" b="1" kern="1200" baseline="0" dirty="0">
                          <a:solidFill>
                            <a:srgbClr val="1E497C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 686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kern="1200" baseline="0" dirty="0">
                          <a:solidFill>
                            <a:srgbClr val="1E497C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2</a:t>
                      </a:r>
                      <a:r>
                        <a:rPr lang="ru-RU" sz="1100" b="1" kern="1200" baseline="0" dirty="0">
                          <a:solidFill>
                            <a:srgbClr val="1E497C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 763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kern="1200" baseline="0" dirty="0">
                          <a:solidFill>
                            <a:srgbClr val="1E497C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3</a:t>
                      </a:r>
                      <a:r>
                        <a:rPr lang="ru-RU" sz="1100" b="1" kern="1200" baseline="0" dirty="0">
                          <a:solidFill>
                            <a:srgbClr val="1E497C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 352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baseline="0" dirty="0">
                          <a:solidFill>
                            <a:srgbClr val="1E497C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2 4</a:t>
                      </a:r>
                      <a:r>
                        <a:rPr lang="ru-RU" sz="1100" b="1" kern="1200" baseline="0" dirty="0">
                          <a:solidFill>
                            <a:srgbClr val="1E497C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27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b="1" kern="1200" baseline="0" dirty="0">
                          <a:solidFill>
                            <a:srgbClr val="1E497C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1 934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b="1" kern="1200" baseline="0" dirty="0">
                          <a:solidFill>
                            <a:srgbClr val="1E497C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1 316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b="1" kern="1200" baseline="0" dirty="0">
                          <a:solidFill>
                            <a:srgbClr val="1E497C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1 194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kern="1200" baseline="0" dirty="0">
                          <a:solidFill>
                            <a:srgbClr val="1E497C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19 678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kern="1200" baseline="0" dirty="0">
                          <a:solidFill>
                            <a:srgbClr val="1E497C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22 188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7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baseline="0" dirty="0">
                          <a:solidFill>
                            <a:srgbClr val="1E497C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+mn-cs"/>
                        </a:rPr>
                        <a:t>% к 2016 г.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kern="1200" baseline="0" dirty="0">
                          <a:solidFill>
                            <a:srgbClr val="942731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-20,10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kern="1200" baseline="0" dirty="0">
                          <a:solidFill>
                            <a:srgbClr val="942731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-28,01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kern="1200" baseline="0" dirty="0">
                          <a:solidFill>
                            <a:srgbClr val="942731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-25,85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kern="1200" baseline="0" dirty="0">
                          <a:solidFill>
                            <a:srgbClr val="942731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-28,62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kern="1200" baseline="0" dirty="0">
                          <a:solidFill>
                            <a:srgbClr val="942731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-26,39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100" b="1" i="0" u="none" strike="noStrike" kern="1200" cap="none" baseline="0" dirty="0">
                          <a:solidFill>
                            <a:srgbClr val="00863D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  <a:sym typeface="Arial"/>
                        </a:rPr>
                        <a:t>+10,44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100" b="1" i="0" u="none" strike="noStrike" kern="1200" cap="none" baseline="0" dirty="0">
                          <a:solidFill>
                            <a:srgbClr val="00863D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  <a:sym typeface="Arial"/>
                        </a:rPr>
                        <a:t>+0,11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100" b="1" i="0" u="none" strike="noStrike" kern="1200" cap="none" baseline="0" dirty="0">
                          <a:solidFill>
                            <a:srgbClr val="00863D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  <a:sym typeface="Arial"/>
                        </a:rPr>
                        <a:t>+11,40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100" b="1" i="0" u="none" strike="noStrike" kern="1200" cap="none" baseline="0" dirty="0">
                          <a:solidFill>
                            <a:srgbClr val="00863D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  <a:sym typeface="Arial"/>
                        </a:rPr>
                        <a:t>+0,33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kern="1200" baseline="0" dirty="0">
                          <a:solidFill>
                            <a:srgbClr val="8D1924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-19,45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kern="1200" baseline="0" dirty="0">
                          <a:solidFill>
                            <a:srgbClr val="8D1924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-25,90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kern="1200" baseline="0" dirty="0">
                          <a:solidFill>
                            <a:srgbClr val="00863D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+17,29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kern="1200" baseline="0" dirty="0">
                          <a:solidFill>
                            <a:srgbClr val="942731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-10,28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kern="1200" baseline="0" dirty="0">
                          <a:solidFill>
                            <a:srgbClr val="942731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-10,27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7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>
                          <a:solidFill>
                            <a:srgbClr val="1E497C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+mn-cs"/>
                        </a:rPr>
                        <a:t>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kern="1200" baseline="0" dirty="0">
                          <a:solidFill>
                            <a:srgbClr val="1E497C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676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kern="1200" baseline="0" dirty="0">
                          <a:solidFill>
                            <a:srgbClr val="1E497C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1</a:t>
                      </a:r>
                      <a:r>
                        <a:rPr lang="ru-RU" sz="1100" b="1" kern="1200" baseline="0" dirty="0">
                          <a:solidFill>
                            <a:srgbClr val="1E497C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 245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kern="1200" baseline="0" dirty="0">
                          <a:solidFill>
                            <a:srgbClr val="1E497C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1</a:t>
                      </a:r>
                      <a:r>
                        <a:rPr lang="ru-RU" sz="1100" b="1" kern="1200" baseline="0" dirty="0">
                          <a:solidFill>
                            <a:srgbClr val="1E497C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 630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kern="1200" baseline="0" dirty="0">
                          <a:solidFill>
                            <a:srgbClr val="1E497C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1</a:t>
                      </a:r>
                      <a:r>
                        <a:rPr lang="ru-RU" sz="1100" b="1" kern="1200" baseline="0" dirty="0">
                          <a:solidFill>
                            <a:srgbClr val="1E497C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 442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kern="1200" baseline="0" dirty="0">
                          <a:solidFill>
                            <a:srgbClr val="1E497C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1 914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kern="1200" baseline="0" dirty="0">
                          <a:solidFill>
                            <a:srgbClr val="1E497C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2 826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kern="1200" baseline="0" dirty="0">
                          <a:solidFill>
                            <a:srgbClr val="1E497C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2 426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kern="1200" baseline="0" dirty="0">
                          <a:solidFill>
                            <a:srgbClr val="1E497C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2 175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kern="1200" baseline="0" dirty="0">
                          <a:solidFill>
                            <a:srgbClr val="1E497C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2 261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kern="1200" baseline="0" dirty="0">
                          <a:solidFill>
                            <a:srgbClr val="1E497C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1 871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1" kern="1200" baseline="0" dirty="0">
                        <a:solidFill>
                          <a:srgbClr val="1E497C"/>
                        </a:solidFill>
                        <a:latin typeface="Roboto Slab" panose="020B0604020202020204" charset="0"/>
                        <a:ea typeface="Roboto Slab" panose="020B0604020202020204" charset="0"/>
                        <a:cs typeface="Arial" pitchFamily="34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1" kern="1200" baseline="0" dirty="0">
                        <a:solidFill>
                          <a:srgbClr val="1E497C"/>
                        </a:solidFill>
                        <a:latin typeface="Roboto Slab" panose="020B0604020202020204" charset="0"/>
                        <a:ea typeface="Roboto Slab" panose="020B0604020202020204" charset="0"/>
                        <a:cs typeface="Arial" pitchFamily="34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b="1" i="0" kern="1200" baseline="0" dirty="0">
                          <a:solidFill>
                            <a:srgbClr val="1E497C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18 466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0" kern="1200" baseline="0" dirty="0">
                        <a:solidFill>
                          <a:srgbClr val="1E497C"/>
                        </a:solidFill>
                        <a:latin typeface="Roboto Slab" panose="020B0604020202020204" charset="0"/>
                        <a:ea typeface="Roboto Slab" panose="020B060402020202020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7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baseline="0" dirty="0">
                          <a:solidFill>
                            <a:srgbClr val="1E497C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+mn-cs"/>
                        </a:rPr>
                        <a:t>% к 2017 г.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kern="1200" baseline="0" dirty="0">
                          <a:solidFill>
                            <a:srgbClr val="00863D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+39,38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kern="1200" baseline="0" dirty="0">
                          <a:solidFill>
                            <a:srgbClr val="00863D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+21,70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kern="1200" baseline="0" dirty="0">
                          <a:solidFill>
                            <a:srgbClr val="00863D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+32</a:t>
                      </a:r>
                      <a:r>
                        <a:rPr lang="en-US" sz="1100" b="1" kern="1200" baseline="0" dirty="0">
                          <a:solidFill>
                            <a:srgbClr val="00863D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,</a:t>
                      </a:r>
                      <a:r>
                        <a:rPr lang="ru-RU" sz="1100" b="1" kern="1200" baseline="0" dirty="0">
                          <a:solidFill>
                            <a:srgbClr val="00863D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kern="1200" baseline="0" dirty="0">
                          <a:solidFill>
                            <a:srgbClr val="942731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-12,9</a:t>
                      </a:r>
                      <a:r>
                        <a:rPr lang="en-US" sz="1100" b="1" kern="1200" baseline="0" dirty="0">
                          <a:solidFill>
                            <a:srgbClr val="942731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2</a:t>
                      </a:r>
                      <a:endParaRPr lang="ru-RU" sz="1100" b="1" kern="1200" baseline="0" dirty="0">
                        <a:solidFill>
                          <a:srgbClr val="942731"/>
                        </a:solidFill>
                        <a:latin typeface="Roboto Slab" panose="020B0604020202020204" charset="0"/>
                        <a:ea typeface="Roboto Slab" panose="020B060402020202020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kern="1200" baseline="0" dirty="0">
                          <a:solidFill>
                            <a:srgbClr val="00863D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+5</a:t>
                      </a:r>
                      <a:r>
                        <a:rPr lang="en-US" sz="1100" b="1" kern="1200" baseline="0" dirty="0">
                          <a:solidFill>
                            <a:srgbClr val="00863D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,</a:t>
                      </a:r>
                      <a:r>
                        <a:rPr lang="ru-RU" sz="1100" b="1" kern="1200" baseline="0" dirty="0">
                          <a:solidFill>
                            <a:srgbClr val="00863D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333C"/>
                          </a:solidFill>
                          <a:effectLst/>
                          <a:uLnTx/>
                          <a:uFillTx/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-12,20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333C"/>
                          </a:solidFill>
                          <a:effectLst/>
                          <a:uLnTx/>
                          <a:uFillTx/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-12,9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333C"/>
                          </a:solidFill>
                          <a:effectLst/>
                          <a:uLnTx/>
                          <a:uFillTx/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2</a:t>
                      </a: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A333C"/>
                        </a:solidFill>
                        <a:effectLst/>
                        <a:uLnTx/>
                        <a:uFillTx/>
                        <a:latin typeface="Roboto Slab" panose="020B0604020202020204" charset="0"/>
                        <a:ea typeface="Roboto Slab" panose="020B060402020202020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333C"/>
                          </a:solidFill>
                          <a:effectLst/>
                          <a:uLnTx/>
                          <a:uFillTx/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-35,13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333C"/>
                          </a:solidFill>
                          <a:effectLst/>
                          <a:uLnTx/>
                          <a:uFillTx/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-6,84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A333C"/>
                          </a:solidFill>
                          <a:effectLst/>
                          <a:uLnTx/>
                          <a:uFillTx/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-3,26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Roboto Slab" panose="020B0604020202020204" charset="0"/>
                        <a:ea typeface="Roboto Slab" panose="020B060402020202020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Roboto Slab" panose="020B0604020202020204" charset="0"/>
                        <a:ea typeface="Roboto Slab" panose="020B060402020202020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kern="1200" baseline="0" dirty="0">
                          <a:solidFill>
                            <a:srgbClr val="8D1924"/>
                          </a:solidFill>
                          <a:latin typeface="Roboto Slab" panose="020B0604020202020204" charset="0"/>
                          <a:ea typeface="Roboto Slab" panose="020B0604020202020204" charset="0"/>
                          <a:cs typeface="Arial" pitchFamily="34" charset="0"/>
                        </a:rPr>
                        <a:t>-6,16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Roboto Slab" panose="020B0604020202020204" charset="0"/>
                        <a:ea typeface="Roboto Slab" panose="020B060402020202020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4499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>
            <a:spLocks noGrp="1"/>
          </p:cNvSpPr>
          <p:nvPr>
            <p:ph type="title"/>
          </p:nvPr>
        </p:nvSpPr>
        <p:spPr>
          <a:xfrm>
            <a:off x="594007" y="220642"/>
            <a:ext cx="7571700" cy="4222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1E497C"/>
                </a:solidFill>
              </a:rPr>
              <a:t>Рынок СПК</a:t>
            </a:r>
            <a:endParaRPr dirty="0">
              <a:solidFill>
                <a:srgbClr val="1E497C"/>
              </a:solidFill>
            </a:endParaRPr>
          </a:p>
        </p:txBody>
      </p:sp>
      <p:sp>
        <p:nvSpPr>
          <p:cNvPr id="171" name="Google Shape;171;p23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A3A48E-0403-4075-B7E3-763385227ED3}"/>
              </a:ext>
            </a:extLst>
          </p:cNvPr>
          <p:cNvSpPr txBox="1"/>
          <p:nvPr/>
        </p:nvSpPr>
        <p:spPr>
          <a:xfrm>
            <a:off x="2235550" y="1898032"/>
            <a:ext cx="1899477" cy="584775"/>
          </a:xfrm>
          <a:prstGeom prst="rect">
            <a:avLst/>
          </a:prstGeom>
          <a:noFill/>
          <a:ln>
            <a:solidFill>
              <a:srgbClr val="0091EA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Roboto Slab" panose="020B0604020202020204" charset="0"/>
                <a:ea typeface="Roboto Slab" panose="020B0604020202020204" charset="0"/>
              </a:rPr>
              <a:t>Производители стекла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6A1617-C5EC-4788-8583-7B4D42C9B151}"/>
              </a:ext>
            </a:extLst>
          </p:cNvPr>
          <p:cNvSpPr txBox="1"/>
          <p:nvPr/>
        </p:nvSpPr>
        <p:spPr>
          <a:xfrm>
            <a:off x="4263163" y="1907903"/>
            <a:ext cx="1974427" cy="584775"/>
          </a:xfrm>
          <a:prstGeom prst="rect">
            <a:avLst/>
          </a:prstGeom>
          <a:noFill/>
          <a:ln>
            <a:solidFill>
              <a:srgbClr val="0091EA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Roboto Slab" panose="020B0604020202020204" charset="0"/>
                <a:ea typeface="Roboto Slab" panose="020B0604020202020204" charset="0"/>
              </a:rPr>
              <a:t>Производители профиля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0E162F-CE47-4E98-8C01-D01BA832A2C5}"/>
              </a:ext>
            </a:extLst>
          </p:cNvPr>
          <p:cNvSpPr txBox="1"/>
          <p:nvPr/>
        </p:nvSpPr>
        <p:spPr>
          <a:xfrm>
            <a:off x="207937" y="1898032"/>
            <a:ext cx="1899477" cy="584775"/>
          </a:xfrm>
          <a:prstGeom prst="rect">
            <a:avLst/>
          </a:prstGeom>
          <a:noFill/>
          <a:ln>
            <a:solidFill>
              <a:srgbClr val="0091EA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Roboto Slab" panose="020B0604020202020204" charset="0"/>
                <a:ea typeface="Roboto Slab" panose="020B0604020202020204" charset="0"/>
              </a:rPr>
              <a:t>Производители фурнитуры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D858825-12F6-465B-A1A2-F0EAB754BF8D}"/>
              </a:ext>
            </a:extLst>
          </p:cNvPr>
          <p:cNvSpPr/>
          <p:nvPr/>
        </p:nvSpPr>
        <p:spPr>
          <a:xfrm>
            <a:off x="117747" y="1827209"/>
            <a:ext cx="6178550" cy="737639"/>
          </a:xfrm>
          <a:prstGeom prst="rect">
            <a:avLst/>
          </a:prstGeom>
          <a:noFill/>
          <a:ln w="9525" cap="flat" cmpd="sng">
            <a:solidFill>
              <a:srgbClr val="0091EA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ru-RU">
              <a:solidFill>
                <a:srgbClr val="607D8B"/>
              </a:solidFill>
              <a:latin typeface="Source Sans Pro"/>
              <a:ea typeface="Source Sans Pro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204EEEA-018D-437A-95C4-731F855D5E18}"/>
              </a:ext>
            </a:extLst>
          </p:cNvPr>
          <p:cNvSpPr txBox="1"/>
          <p:nvPr/>
        </p:nvSpPr>
        <p:spPr>
          <a:xfrm>
            <a:off x="6773078" y="1914719"/>
            <a:ext cx="1955233" cy="584775"/>
          </a:xfrm>
          <a:prstGeom prst="rect">
            <a:avLst/>
          </a:prstGeom>
          <a:noFill/>
          <a:ln>
            <a:solidFill>
              <a:srgbClr val="0091EA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Roboto Slab" panose="020B0604020202020204" charset="0"/>
                <a:ea typeface="Roboto Slab" panose="020B0604020202020204" charset="0"/>
              </a:rPr>
              <a:t>Производители  окон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23DFF1-1715-41AF-A55D-A1083666E365}"/>
              </a:ext>
            </a:extLst>
          </p:cNvPr>
          <p:cNvSpPr txBox="1"/>
          <p:nvPr/>
        </p:nvSpPr>
        <p:spPr>
          <a:xfrm>
            <a:off x="2890092" y="3096168"/>
            <a:ext cx="2498644" cy="584775"/>
          </a:xfrm>
          <a:prstGeom prst="rect">
            <a:avLst/>
          </a:prstGeom>
          <a:noFill/>
          <a:ln>
            <a:solidFill>
              <a:srgbClr val="0091EA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Roboto Slab" panose="020B0604020202020204" charset="0"/>
                <a:ea typeface="Roboto Slab" panose="020B0604020202020204" charset="0"/>
              </a:rPr>
              <a:t>Продавцы профиля,</a:t>
            </a:r>
          </a:p>
          <a:p>
            <a:r>
              <a:rPr lang="ru-RU" sz="1600" dirty="0">
                <a:latin typeface="Roboto Slab" panose="020B0604020202020204" charset="0"/>
                <a:ea typeface="Roboto Slab" panose="020B0604020202020204" charset="0"/>
              </a:rPr>
              <a:t>фурнитуры и стекла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6A30C8-557B-455A-B6C0-3852743553AD}"/>
              </a:ext>
            </a:extLst>
          </p:cNvPr>
          <p:cNvSpPr txBox="1"/>
          <p:nvPr/>
        </p:nvSpPr>
        <p:spPr>
          <a:xfrm>
            <a:off x="359464" y="3096169"/>
            <a:ext cx="2098106" cy="584775"/>
          </a:xfrm>
          <a:prstGeom prst="rect">
            <a:avLst/>
          </a:prstGeom>
          <a:noFill/>
          <a:ln>
            <a:solidFill>
              <a:srgbClr val="0091EA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Roboto Slab" panose="020B0604020202020204" charset="0"/>
                <a:ea typeface="Roboto Slab" panose="020B0604020202020204" charset="0"/>
              </a:rPr>
              <a:t>Производители стеклопакетов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4FAC35-E067-4951-AA3E-75C8DB87E35E}"/>
              </a:ext>
            </a:extLst>
          </p:cNvPr>
          <p:cNvSpPr txBox="1"/>
          <p:nvPr/>
        </p:nvSpPr>
        <p:spPr>
          <a:xfrm>
            <a:off x="5851732" y="3332002"/>
            <a:ext cx="1069406" cy="338554"/>
          </a:xfrm>
          <a:prstGeom prst="rect">
            <a:avLst/>
          </a:prstGeom>
          <a:noFill/>
          <a:ln>
            <a:solidFill>
              <a:srgbClr val="0091EA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Roboto Slab" panose="020B0604020202020204" charset="0"/>
                <a:ea typeface="Roboto Slab" panose="020B0604020202020204" charset="0"/>
              </a:rPr>
              <a:t>Дилеры</a:t>
            </a:r>
          </a:p>
        </p:txBody>
      </p:sp>
      <p:sp>
        <p:nvSpPr>
          <p:cNvPr id="23" name="Google Shape;170;p23">
            <a:extLst>
              <a:ext uri="{FF2B5EF4-FFF2-40B4-BE49-F238E27FC236}">
                <a16:creationId xmlns:a16="http://schemas.microsoft.com/office/drawing/2014/main" id="{69A31C02-090C-4548-AC23-4D16ADC424DA}"/>
              </a:ext>
            </a:extLst>
          </p:cNvPr>
          <p:cNvSpPr/>
          <p:nvPr/>
        </p:nvSpPr>
        <p:spPr>
          <a:xfrm>
            <a:off x="7378329" y="3731932"/>
            <a:ext cx="1574755" cy="1026776"/>
          </a:xfrm>
          <a:prstGeom prst="ellipse">
            <a:avLst/>
          </a:prstGeom>
          <a:noFill/>
          <a:ln w="9525" cap="flat" cmpd="sng">
            <a:solidFill>
              <a:srgbClr val="0091EA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  <a:cs typeface="Source Sans Pro"/>
                <a:sym typeface="Source Sans Pro"/>
              </a:rPr>
              <a:t>Клиент с НДС (20%)</a:t>
            </a:r>
            <a:endParaRPr sz="1600" dirty="0">
              <a:solidFill>
                <a:schemeClr val="tx1"/>
              </a:solidFill>
              <a:latin typeface="Roboto Slab" panose="020B0604020202020204" charset="0"/>
              <a:ea typeface="Roboto Slab" panose="020B0604020202020204" charset="0"/>
              <a:cs typeface="Source Sans Pro"/>
              <a:sym typeface="Source Sans Pro"/>
            </a:endParaRPr>
          </a:p>
        </p:txBody>
      </p:sp>
      <p:cxnSp>
        <p:nvCxnSpPr>
          <p:cNvPr id="163" name="Прямая со стрелкой 162">
            <a:extLst>
              <a:ext uri="{FF2B5EF4-FFF2-40B4-BE49-F238E27FC236}">
                <a16:creationId xmlns:a16="http://schemas.microsoft.com/office/drawing/2014/main" id="{31E012EC-8E77-4CDD-9334-AA2AD5C3DE23}"/>
              </a:ext>
            </a:extLst>
          </p:cNvPr>
          <p:cNvCxnSpPr>
            <a:cxnSpLocks/>
            <a:endCxn id="20" idx="3"/>
          </p:cNvCxnSpPr>
          <p:nvPr/>
        </p:nvCxnSpPr>
        <p:spPr>
          <a:xfrm flipH="1">
            <a:off x="5388736" y="3388555"/>
            <a:ext cx="45580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я со стрелкой 164">
            <a:extLst>
              <a:ext uri="{FF2B5EF4-FFF2-40B4-BE49-F238E27FC236}">
                <a16:creationId xmlns:a16="http://schemas.microsoft.com/office/drawing/2014/main" id="{0ABE395C-C804-44DB-8FCF-697C951C6AC7}"/>
              </a:ext>
            </a:extLst>
          </p:cNvPr>
          <p:cNvCxnSpPr/>
          <p:nvPr/>
        </p:nvCxnSpPr>
        <p:spPr>
          <a:xfrm flipH="1">
            <a:off x="5388736" y="2499494"/>
            <a:ext cx="1384342" cy="5966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Прямая со стрелкой 171">
            <a:extLst>
              <a:ext uri="{FF2B5EF4-FFF2-40B4-BE49-F238E27FC236}">
                <a16:creationId xmlns:a16="http://schemas.microsoft.com/office/drawing/2014/main" id="{4E37675E-A05D-4555-A56B-D9903D650F74}"/>
              </a:ext>
            </a:extLst>
          </p:cNvPr>
          <p:cNvCxnSpPr/>
          <p:nvPr/>
        </p:nvCxnSpPr>
        <p:spPr>
          <a:xfrm flipV="1">
            <a:off x="3231787" y="2564848"/>
            <a:ext cx="0" cy="531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Прямая со стрелкой 177">
            <a:extLst>
              <a:ext uri="{FF2B5EF4-FFF2-40B4-BE49-F238E27FC236}">
                <a16:creationId xmlns:a16="http://schemas.microsoft.com/office/drawing/2014/main" id="{96F33F77-8D66-4BE9-BAFB-F05AAB5C478E}"/>
              </a:ext>
            </a:extLst>
          </p:cNvPr>
          <p:cNvCxnSpPr/>
          <p:nvPr/>
        </p:nvCxnSpPr>
        <p:spPr>
          <a:xfrm>
            <a:off x="1305197" y="2564848"/>
            <a:ext cx="0" cy="531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Соединитель: изогнутый 179">
            <a:extLst>
              <a:ext uri="{FF2B5EF4-FFF2-40B4-BE49-F238E27FC236}">
                <a16:creationId xmlns:a16="http://schemas.microsoft.com/office/drawing/2014/main" id="{8FC280CD-A335-4308-9C54-C6A8D2A0591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026301" y="-80608"/>
            <a:ext cx="1158620" cy="6394188"/>
          </a:xfrm>
          <a:prstGeom prst="curvedConnector4">
            <a:avLst>
              <a:gd name="adj1" fmla="val -66316"/>
              <a:gd name="adj2" fmla="val 7155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Прямая со стрелкой 187">
            <a:extLst>
              <a:ext uri="{FF2B5EF4-FFF2-40B4-BE49-F238E27FC236}">
                <a16:creationId xmlns:a16="http://schemas.microsoft.com/office/drawing/2014/main" id="{F18C4FD9-18C5-4C59-943C-A0B27A7FF92F}"/>
              </a:ext>
            </a:extLst>
          </p:cNvPr>
          <p:cNvCxnSpPr>
            <a:stCxn id="18" idx="3"/>
            <a:endCxn id="19" idx="1"/>
          </p:cNvCxnSpPr>
          <p:nvPr/>
        </p:nvCxnSpPr>
        <p:spPr>
          <a:xfrm>
            <a:off x="6296297" y="2196029"/>
            <a:ext cx="476781" cy="1107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Прямая со стрелкой 189">
            <a:extLst>
              <a:ext uri="{FF2B5EF4-FFF2-40B4-BE49-F238E27FC236}">
                <a16:creationId xmlns:a16="http://schemas.microsoft.com/office/drawing/2014/main" id="{4BD9C3DE-D9CF-473E-AB27-757A7FF72DAE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8144400" y="2489634"/>
            <a:ext cx="21307" cy="124229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Прямая со стрелкой 192">
            <a:extLst>
              <a:ext uri="{FF2B5EF4-FFF2-40B4-BE49-F238E27FC236}">
                <a16:creationId xmlns:a16="http://schemas.microsoft.com/office/drawing/2014/main" id="{E210C4D6-98D3-4BB7-A0FB-6DA2ADE42EF3}"/>
              </a:ext>
            </a:extLst>
          </p:cNvPr>
          <p:cNvCxnSpPr>
            <a:cxnSpLocks/>
            <a:stCxn id="23" idx="1"/>
            <a:endCxn id="22" idx="3"/>
          </p:cNvCxnSpPr>
          <p:nvPr/>
        </p:nvCxnSpPr>
        <p:spPr>
          <a:xfrm flipH="1" flipV="1">
            <a:off x="6921138" y="3501279"/>
            <a:ext cx="687809" cy="3810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TextBox 199">
            <a:extLst>
              <a:ext uri="{FF2B5EF4-FFF2-40B4-BE49-F238E27FC236}">
                <a16:creationId xmlns:a16="http://schemas.microsoft.com/office/drawing/2014/main" id="{287F39AA-660A-4379-8D97-15F0A3DB14F8}"/>
              </a:ext>
            </a:extLst>
          </p:cNvPr>
          <p:cNvSpPr txBox="1"/>
          <p:nvPr/>
        </p:nvSpPr>
        <p:spPr>
          <a:xfrm>
            <a:off x="2967472" y="4180330"/>
            <a:ext cx="2123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Roboto Slab" panose="020B0604020202020204" charset="0"/>
                <a:ea typeface="Roboto Slab" panose="020B0604020202020204" charset="0"/>
              </a:rPr>
              <a:t>210 млрд. р.</a:t>
            </a:r>
          </a:p>
          <a:p>
            <a:r>
              <a:rPr lang="ru-RU" sz="1600" dirty="0"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1600" dirty="0">
                <a:latin typeface="Roboto Slab" panose="020B0604020202020204" charset="0"/>
                <a:ea typeface="Roboto Slab" panose="020B0604020202020204" charset="0"/>
              </a:rPr>
              <a:t>~ </a:t>
            </a:r>
            <a:r>
              <a:rPr lang="ru-RU" sz="1600" dirty="0">
                <a:latin typeface="Roboto Slab" panose="020B0604020202020204" charset="0"/>
                <a:ea typeface="Roboto Slab" panose="020B0604020202020204" charset="0"/>
              </a:rPr>
              <a:t>40 млрд. р. НДС</a:t>
            </a:r>
          </a:p>
        </p:txBody>
      </p:sp>
      <p:sp>
        <p:nvSpPr>
          <p:cNvPr id="74" name="Google Shape;632;p39">
            <a:extLst>
              <a:ext uri="{FF2B5EF4-FFF2-40B4-BE49-F238E27FC236}">
                <a16:creationId xmlns:a16="http://schemas.microsoft.com/office/drawing/2014/main" id="{5F58D22F-F16F-4291-B159-85CBC76A24CA}"/>
              </a:ext>
            </a:extLst>
          </p:cNvPr>
          <p:cNvSpPr/>
          <p:nvPr/>
        </p:nvSpPr>
        <p:spPr>
          <a:xfrm>
            <a:off x="7053521" y="3477638"/>
            <a:ext cx="340844" cy="297873"/>
          </a:xfrm>
          <a:custGeom>
            <a:avLst/>
            <a:gdLst/>
            <a:ahLst/>
            <a:cxnLst/>
            <a:rect l="l" t="t" r="r" b="b"/>
            <a:pathLst>
              <a:path w="16221" h="14176" fill="none" extrusionOk="0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solidFill>
            <a:srgbClr val="FFFF00"/>
          </a:solidFill>
          <a:ln w="12175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5" name="Google Shape;632;p39">
            <a:extLst>
              <a:ext uri="{FF2B5EF4-FFF2-40B4-BE49-F238E27FC236}">
                <a16:creationId xmlns:a16="http://schemas.microsoft.com/office/drawing/2014/main" id="{E5E57578-7C60-4579-AFBF-2CA4713D1519}"/>
              </a:ext>
            </a:extLst>
          </p:cNvPr>
          <p:cNvSpPr/>
          <p:nvPr/>
        </p:nvSpPr>
        <p:spPr>
          <a:xfrm>
            <a:off x="8001355" y="2910710"/>
            <a:ext cx="340844" cy="297873"/>
          </a:xfrm>
          <a:custGeom>
            <a:avLst/>
            <a:gdLst/>
            <a:ahLst/>
            <a:cxnLst/>
            <a:rect l="l" t="t" r="r" b="b"/>
            <a:pathLst>
              <a:path w="16221" h="14176" fill="none" extrusionOk="0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solidFill>
            <a:srgbClr val="FFFF00"/>
          </a:solidFill>
          <a:ln w="12175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6" name="Google Shape;632;p39">
            <a:extLst>
              <a:ext uri="{FF2B5EF4-FFF2-40B4-BE49-F238E27FC236}">
                <a16:creationId xmlns:a16="http://schemas.microsoft.com/office/drawing/2014/main" id="{ACD921A5-E0BA-4C49-95D5-5537BA4411C5}"/>
              </a:ext>
            </a:extLst>
          </p:cNvPr>
          <p:cNvSpPr/>
          <p:nvPr/>
        </p:nvSpPr>
        <p:spPr>
          <a:xfrm>
            <a:off x="5879960" y="2646655"/>
            <a:ext cx="340844" cy="297873"/>
          </a:xfrm>
          <a:custGeom>
            <a:avLst/>
            <a:gdLst/>
            <a:ahLst/>
            <a:cxnLst/>
            <a:rect l="l" t="t" r="r" b="b"/>
            <a:pathLst>
              <a:path w="16221" h="14176" fill="none" extrusionOk="0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solidFill>
            <a:srgbClr val="FFFF00"/>
          </a:solidFill>
          <a:ln w="12175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499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6"/>
          <p:cNvSpPr txBox="1">
            <a:spLocks noGrp="1"/>
          </p:cNvSpPr>
          <p:nvPr>
            <p:ph type="ctrTitle" idx="4294967295"/>
          </p:nvPr>
        </p:nvSpPr>
        <p:spPr>
          <a:xfrm>
            <a:off x="0" y="2227173"/>
            <a:ext cx="91440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1" dirty="0"/>
              <a:t>Спасибо за внимание</a:t>
            </a:r>
            <a:r>
              <a:rPr lang="en" sz="6000" b="1" dirty="0"/>
              <a:t>!</a:t>
            </a:r>
            <a:endParaRPr sz="6000" b="1" dirty="0"/>
          </a:p>
        </p:txBody>
      </p:sp>
      <p:sp>
        <p:nvSpPr>
          <p:cNvPr id="378" name="Google Shape;378;p36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9681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992FDCD-CD8E-4E44-BED0-44B7B35FA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028" y="0"/>
            <a:ext cx="7638950" cy="54259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C44175C-41D1-4E1A-8A89-7B223FE39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3023"/>
            <a:ext cx="9144000" cy="640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55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>
            <a:spLocks noGrp="1"/>
          </p:cNvSpPr>
          <p:nvPr>
            <p:ph type="title"/>
          </p:nvPr>
        </p:nvSpPr>
        <p:spPr>
          <a:xfrm>
            <a:off x="323984" y="144496"/>
            <a:ext cx="8080400" cy="41479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dirty="0">
                <a:solidFill>
                  <a:srgbClr val="1E497C"/>
                </a:solidFill>
              </a:rPr>
              <a:t>Группы в социальных сетях </a:t>
            </a:r>
            <a:r>
              <a:rPr lang="en-US" dirty="0">
                <a:solidFill>
                  <a:srgbClr val="1E497C"/>
                </a:solidFill>
              </a:rPr>
              <a:t>VK</a:t>
            </a:r>
            <a:r>
              <a:rPr lang="ru-RU" dirty="0">
                <a:solidFill>
                  <a:srgbClr val="1E497C"/>
                </a:solidFill>
              </a:rPr>
              <a:t>, </a:t>
            </a:r>
            <a:r>
              <a:rPr lang="en-US" dirty="0">
                <a:solidFill>
                  <a:srgbClr val="1E497C"/>
                </a:solidFill>
              </a:rPr>
              <a:t>Facebook</a:t>
            </a:r>
            <a:endParaRPr lang="ru-RU" dirty="0">
              <a:solidFill>
                <a:srgbClr val="1E497C"/>
              </a:solidFill>
            </a:endParaRPr>
          </a:p>
        </p:txBody>
      </p:sp>
      <p:sp>
        <p:nvSpPr>
          <p:cNvPr id="171" name="Google Shape;171;p23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1E497C"/>
                </a:solidFill>
              </a:rPr>
              <a:t>3</a:t>
            </a:fld>
            <a:endParaRPr dirty="0">
              <a:solidFill>
                <a:srgbClr val="1E497C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0F76BA-E172-415B-8006-190FAEDDF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09" y="909813"/>
            <a:ext cx="4421026" cy="464016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D80FB1-9040-4AB7-A92F-FD72269E5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7567" y="1838810"/>
            <a:ext cx="4421026" cy="40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5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CBAE2A-6B32-4D8B-8C7A-DB759E29E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5391"/>
            <a:ext cx="9144000" cy="591260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992FDCD-CD8E-4E44-BED0-44B7B35FA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6028" y="0"/>
            <a:ext cx="7638950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19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>
            <a:off x="339331" y="90538"/>
            <a:ext cx="7571700" cy="4663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ru-RU" dirty="0">
                <a:solidFill>
                  <a:srgbClr val="1E497C"/>
                </a:solidFill>
              </a:rPr>
              <a:t>Публикация статьи о серых схемах импорта</a:t>
            </a:r>
          </a:p>
        </p:txBody>
      </p:sp>
      <p:sp>
        <p:nvSpPr>
          <p:cNvPr id="76" name="Google Shape;76;p13"/>
          <p:cNvSpPr txBox="1"/>
          <p:nvPr/>
        </p:nvSpPr>
        <p:spPr>
          <a:xfrm>
            <a:off x="197802" y="476968"/>
            <a:ext cx="7854758" cy="1699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spcBef>
                <a:spcPts val="6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263238"/>
                </a:solidFill>
                <a:latin typeface="Sitka Banner" panose="02000505000000020004" pitchFamily="2" charset="0"/>
                <a:ea typeface="Source Sans Pro" panose="020B0503030403020204" pitchFamily="34" charset="0"/>
                <a:cs typeface="Source Sans Pro"/>
                <a:sym typeface="Source Sans Pro"/>
              </a:rPr>
              <a:t>Отраслевой портал «ОКНА МЕДИА», более 1200 просмотров</a:t>
            </a:r>
          </a:p>
          <a:p>
            <a:pPr marL="285750" indent="-285750">
              <a:spcBef>
                <a:spcPts val="6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263238"/>
                </a:solidFill>
                <a:latin typeface="Sitka Banner" panose="02000505000000020004" pitchFamily="2" charset="0"/>
                <a:ea typeface="Source Sans Pro" panose="020B0503030403020204" pitchFamily="34" charset="0"/>
                <a:cs typeface="Source Sans Pro"/>
                <a:sym typeface="Source Sans Pro"/>
              </a:rPr>
              <a:t>Сайт и группы Ассоциации в социальных сетях, более 500 просмотров</a:t>
            </a:r>
          </a:p>
          <a:p>
            <a:pPr marL="285750" indent="-285750">
              <a:spcBef>
                <a:spcPts val="6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263238"/>
                </a:solidFill>
                <a:latin typeface="Sitka Banner" panose="02000505000000020004" pitchFamily="2" charset="0"/>
                <a:ea typeface="Source Sans Pro" panose="020B0503030403020204" pitchFamily="34" charset="0"/>
                <a:cs typeface="Source Sans Pro"/>
                <a:sym typeface="Source Sans Pro"/>
              </a:rPr>
              <a:t>Вестник Национального комитета общественного контроля, более 10 000 экземпляров</a:t>
            </a:r>
          </a:p>
          <a:p>
            <a:pPr marL="285750" lvl="0" indent="-285750">
              <a:spcBef>
                <a:spcPts val="6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263238"/>
                </a:solidFill>
                <a:latin typeface="Sitka Banner" panose="02000505000000020004" pitchFamily="2" charset="0"/>
                <a:ea typeface="Source Sans Pro" panose="020B0503030403020204" pitchFamily="34" charset="0"/>
                <a:cs typeface="Source Sans Pro"/>
                <a:sym typeface="Source Sans Pro"/>
              </a:rPr>
              <a:t>Журнал «ОКОННОЕ ПРОИЗВОДСТВО», электронная и печатная версии, более 4000 просмотров</a:t>
            </a:r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1E497C"/>
                </a:solidFill>
              </a:rPr>
              <a:t>5</a:t>
            </a:fld>
            <a:endParaRPr dirty="0">
              <a:solidFill>
                <a:srgbClr val="1E497C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0E86FC-5731-47B5-A7D0-0B7E4EA05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358" y="2366625"/>
            <a:ext cx="3031464" cy="427160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45131F-85B6-42D3-B7F4-EA9E18AD2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9567" y="2667188"/>
            <a:ext cx="3487648" cy="39710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74DA2E-503D-48F8-8F82-CAD609B706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9567" y="2403122"/>
            <a:ext cx="3454154" cy="26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74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>
            <a:spLocks noGrp="1"/>
          </p:cNvSpPr>
          <p:nvPr>
            <p:ph type="title"/>
          </p:nvPr>
        </p:nvSpPr>
        <p:spPr>
          <a:xfrm>
            <a:off x="126481" y="117863"/>
            <a:ext cx="8891037" cy="41479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ru-RU" dirty="0">
                <a:solidFill>
                  <a:srgbClr val="1E497C"/>
                </a:solidFill>
              </a:rPr>
              <a:t>План публикаций статей на сайте Ассоциации и их результаты</a:t>
            </a:r>
          </a:p>
        </p:txBody>
      </p:sp>
      <p:sp>
        <p:nvSpPr>
          <p:cNvPr id="171" name="Google Shape;171;p23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1E497C"/>
                </a:solidFill>
              </a:rPr>
              <a:t>6</a:t>
            </a:fld>
            <a:endParaRPr dirty="0">
              <a:solidFill>
                <a:srgbClr val="1E497C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89CC9DB-57F5-4D7C-A5E5-E4BBD80DB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7915" y="634331"/>
            <a:ext cx="4856085" cy="6223670"/>
          </a:xfrm>
          <a:prstGeom prst="rect">
            <a:avLst/>
          </a:prstGeom>
        </p:spPr>
      </p:pic>
      <p:sp>
        <p:nvSpPr>
          <p:cNvPr id="9" name="Google Shape;76;p13">
            <a:extLst>
              <a:ext uri="{FF2B5EF4-FFF2-40B4-BE49-F238E27FC236}">
                <a16:creationId xmlns:a16="http://schemas.microsoft.com/office/drawing/2014/main" id="{2831C256-7CC9-47F3-8548-E1A3F92AC97E}"/>
              </a:ext>
            </a:extLst>
          </p:cNvPr>
          <p:cNvSpPr txBox="1"/>
          <p:nvPr/>
        </p:nvSpPr>
        <p:spPr>
          <a:xfrm>
            <a:off x="190916" y="818083"/>
            <a:ext cx="3992458" cy="585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spcBef>
                <a:spcPts val="6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00863D"/>
                </a:solidFill>
                <a:latin typeface="Sitka Banner" panose="02000505000000020004" pitchFamily="2" charset="0"/>
                <a:ea typeface="Roboto Slab" panose="020B0604020202020204" charset="0"/>
                <a:cs typeface="Source Sans Pro"/>
                <a:sym typeface="Source Sans Pro"/>
              </a:rPr>
              <a:t>ООО «</a:t>
            </a:r>
            <a:r>
              <a:rPr lang="ru-RU" sz="1600" dirty="0" err="1">
                <a:solidFill>
                  <a:srgbClr val="00863D"/>
                </a:solidFill>
                <a:latin typeface="Sitka Banner" panose="02000505000000020004" pitchFamily="2" charset="0"/>
                <a:ea typeface="Roboto Slab" panose="020B0604020202020204" charset="0"/>
                <a:cs typeface="Source Sans Pro"/>
                <a:sym typeface="Source Sans Pro"/>
              </a:rPr>
              <a:t>Рото</a:t>
            </a:r>
            <a:r>
              <a:rPr lang="ru-RU" sz="1600" dirty="0">
                <a:solidFill>
                  <a:srgbClr val="00863D"/>
                </a:solidFill>
                <a:latin typeface="Sitka Banner" panose="02000505000000020004" pitchFamily="2" charset="0"/>
                <a:ea typeface="Roboto Slab" panose="020B0604020202020204" charset="0"/>
                <a:cs typeface="Source Sans Pro"/>
                <a:sym typeface="Source Sans Pro"/>
              </a:rPr>
              <a:t>-Франк»</a:t>
            </a:r>
          </a:p>
          <a:p>
            <a:pPr marL="285750" lvl="0" indent="-285750">
              <a:spcBef>
                <a:spcPts val="6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00863D"/>
                </a:solidFill>
                <a:latin typeface="Sitka Banner" panose="02000505000000020004" pitchFamily="2" charset="0"/>
                <a:ea typeface="Roboto Slab" panose="020B0604020202020204" charset="0"/>
                <a:cs typeface="Source Sans Pro"/>
                <a:sym typeface="Source Sans Pro"/>
              </a:rPr>
              <a:t>ООО «Т.Б.М.-Логистик»</a:t>
            </a:r>
          </a:p>
          <a:p>
            <a:pPr marL="285750" lvl="0" indent="-285750">
              <a:spcBef>
                <a:spcPts val="6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00863D"/>
                </a:solidFill>
                <a:latin typeface="Sitka Banner" panose="02000505000000020004" pitchFamily="2" charset="0"/>
                <a:ea typeface="Roboto Slab" panose="020B0604020202020204" charset="0"/>
                <a:cs typeface="Source Sans Pro"/>
                <a:sym typeface="Source Sans Pro"/>
              </a:rPr>
              <a:t>«Представительство фирмы «ЗИГЕНИА-АУБИ КГ» (Германия) в г.</a:t>
            </a:r>
            <a:r>
              <a:rPr lang="en-US" sz="1600" dirty="0">
                <a:solidFill>
                  <a:srgbClr val="00863D"/>
                </a:solidFill>
                <a:latin typeface="Sitka Banner" panose="02000505000000020004" pitchFamily="2" charset="0"/>
                <a:ea typeface="Roboto Slab" panose="020B0604020202020204" charset="0"/>
                <a:cs typeface="Source Sans Pro"/>
                <a:sym typeface="Source Sans Pro"/>
              </a:rPr>
              <a:t> </a:t>
            </a:r>
            <a:r>
              <a:rPr lang="ru-RU" sz="1600" dirty="0">
                <a:solidFill>
                  <a:srgbClr val="00863D"/>
                </a:solidFill>
                <a:latin typeface="Sitka Banner" panose="02000505000000020004" pitchFamily="2" charset="0"/>
                <a:ea typeface="Roboto Slab" panose="020B0604020202020204" charset="0"/>
                <a:cs typeface="Source Sans Pro"/>
                <a:sym typeface="Source Sans Pro"/>
              </a:rPr>
              <a:t>Москва»</a:t>
            </a:r>
          </a:p>
          <a:p>
            <a:pPr marL="285750" lvl="0" indent="-285750">
              <a:spcBef>
                <a:spcPts val="6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00863D"/>
                </a:solidFill>
                <a:latin typeface="Sitka Banner" panose="02000505000000020004" pitchFamily="2" charset="0"/>
                <a:ea typeface="Roboto Slab" panose="020B0604020202020204" charset="0"/>
                <a:cs typeface="Source Sans Pro"/>
                <a:sym typeface="Source Sans Pro"/>
              </a:rPr>
              <a:t>ООО «</a:t>
            </a:r>
            <a:r>
              <a:rPr lang="ru-RU" sz="1600" dirty="0" err="1">
                <a:solidFill>
                  <a:srgbClr val="00863D"/>
                </a:solidFill>
                <a:latin typeface="Sitka Banner" panose="02000505000000020004" pitchFamily="2" charset="0"/>
                <a:ea typeface="Roboto Slab" panose="020B0604020202020204" charset="0"/>
                <a:cs typeface="Source Sans Pro"/>
                <a:sym typeface="Source Sans Pro"/>
              </a:rPr>
              <a:t>Мако</a:t>
            </a:r>
            <a:r>
              <a:rPr lang="ru-RU" sz="1600" dirty="0">
                <a:solidFill>
                  <a:srgbClr val="00863D"/>
                </a:solidFill>
                <a:latin typeface="Sitka Banner" panose="02000505000000020004" pitchFamily="2" charset="0"/>
                <a:ea typeface="Roboto Slab" panose="020B0604020202020204" charset="0"/>
                <a:cs typeface="Source Sans Pro"/>
                <a:sym typeface="Source Sans Pro"/>
              </a:rPr>
              <a:t> Фурнитура»</a:t>
            </a:r>
          </a:p>
          <a:p>
            <a:pPr marL="285750" lvl="0" indent="-285750">
              <a:spcBef>
                <a:spcPts val="6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00863D"/>
                </a:solidFill>
                <a:latin typeface="Sitka Banner" panose="02000505000000020004" pitchFamily="2" charset="0"/>
                <a:ea typeface="Roboto Slab" panose="020B0604020202020204" charset="0"/>
                <a:cs typeface="Source Sans Pro"/>
                <a:sym typeface="Source Sans Pro"/>
              </a:rPr>
              <a:t>VHS </a:t>
            </a:r>
            <a:r>
              <a:rPr lang="en-US" sz="1600" dirty="0" err="1">
                <a:solidFill>
                  <a:srgbClr val="00863D"/>
                </a:solidFill>
                <a:latin typeface="Sitka Banner" panose="02000505000000020004" pitchFamily="2" charset="0"/>
                <a:ea typeface="Roboto Slab" panose="020B0604020202020204" charset="0"/>
                <a:cs typeface="Source Sans Pro"/>
                <a:sym typeface="Source Sans Pro"/>
              </a:rPr>
              <a:t>Pencere</a:t>
            </a:r>
            <a:r>
              <a:rPr lang="en-US" sz="1600" dirty="0">
                <a:solidFill>
                  <a:srgbClr val="00863D"/>
                </a:solidFill>
                <a:latin typeface="Sitka Banner" panose="02000505000000020004" pitchFamily="2" charset="0"/>
                <a:ea typeface="Roboto Slab" panose="020B0604020202020204" charset="0"/>
                <a:cs typeface="Source Sans Pro"/>
                <a:sym typeface="Source Sans Pro"/>
              </a:rPr>
              <a:t> </a:t>
            </a:r>
            <a:r>
              <a:rPr lang="en-US" sz="1600" dirty="0" err="1">
                <a:solidFill>
                  <a:srgbClr val="00863D"/>
                </a:solidFill>
                <a:latin typeface="Sitka Banner" panose="02000505000000020004" pitchFamily="2" charset="0"/>
                <a:ea typeface="Roboto Slab" panose="020B0604020202020204" charset="0"/>
                <a:cs typeface="Source Sans Pro"/>
                <a:sym typeface="Source Sans Pro"/>
              </a:rPr>
              <a:t>Aksesuarlari</a:t>
            </a:r>
            <a:r>
              <a:rPr lang="en-US" sz="1600" dirty="0">
                <a:solidFill>
                  <a:srgbClr val="00863D"/>
                </a:solidFill>
                <a:latin typeface="Sitka Banner" panose="02000505000000020004" pitchFamily="2" charset="0"/>
                <a:ea typeface="Roboto Slab" panose="020B0604020202020204" charset="0"/>
                <a:cs typeface="Source Sans Pro"/>
                <a:sym typeface="Source Sans Pro"/>
              </a:rPr>
              <a:t> san </a:t>
            </a:r>
            <a:r>
              <a:rPr lang="en-US" sz="1600" dirty="0" err="1">
                <a:solidFill>
                  <a:srgbClr val="00863D"/>
                </a:solidFill>
                <a:latin typeface="Sitka Banner" panose="02000505000000020004" pitchFamily="2" charset="0"/>
                <a:ea typeface="Roboto Slab" panose="020B0604020202020204" charset="0"/>
                <a:cs typeface="Source Sans Pro"/>
                <a:sym typeface="Source Sans Pro"/>
              </a:rPr>
              <a:t>ve</a:t>
            </a:r>
            <a:r>
              <a:rPr lang="en-US" sz="1600" dirty="0">
                <a:solidFill>
                  <a:srgbClr val="00863D"/>
                </a:solidFill>
                <a:latin typeface="Sitka Banner" panose="02000505000000020004" pitchFamily="2" charset="0"/>
                <a:ea typeface="Roboto Slab" panose="020B0604020202020204" charset="0"/>
                <a:cs typeface="Source Sans Pro"/>
                <a:sym typeface="Source Sans Pro"/>
              </a:rPr>
              <a:t> dis </a:t>
            </a:r>
            <a:r>
              <a:rPr lang="en-US" sz="1600" dirty="0" err="1">
                <a:solidFill>
                  <a:srgbClr val="00863D"/>
                </a:solidFill>
                <a:latin typeface="Sitka Banner" panose="02000505000000020004" pitchFamily="2" charset="0"/>
                <a:ea typeface="Roboto Slab" panose="020B0604020202020204" charset="0"/>
                <a:cs typeface="Source Sans Pro"/>
                <a:sym typeface="Source Sans Pro"/>
              </a:rPr>
              <a:t>tic.ltd.sti</a:t>
            </a:r>
            <a:endParaRPr lang="en-US" sz="1600" dirty="0">
              <a:solidFill>
                <a:srgbClr val="00863D"/>
              </a:solidFill>
              <a:latin typeface="Sitka Banner" panose="02000505000000020004" pitchFamily="2" charset="0"/>
              <a:ea typeface="Roboto Slab" panose="020B0604020202020204" charset="0"/>
              <a:cs typeface="Source Sans Pro"/>
              <a:sym typeface="Source Sans Pro"/>
            </a:endParaRPr>
          </a:p>
          <a:p>
            <a:pPr marL="285750" lvl="0" indent="-285750">
              <a:spcBef>
                <a:spcPts val="6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00863D"/>
                </a:solidFill>
                <a:latin typeface="Sitka Banner" panose="02000505000000020004" pitchFamily="2" charset="0"/>
                <a:ea typeface="Roboto Slab" panose="020B0604020202020204" charset="0"/>
                <a:cs typeface="Source Sans Pro"/>
                <a:sym typeface="Source Sans Pro"/>
              </a:rPr>
              <a:t>ООО «Торговый Дом «</a:t>
            </a:r>
            <a:r>
              <a:rPr lang="ru-RU" sz="1600" dirty="0" err="1">
                <a:solidFill>
                  <a:srgbClr val="00863D"/>
                </a:solidFill>
                <a:latin typeface="Sitka Banner" panose="02000505000000020004" pitchFamily="2" charset="0"/>
                <a:ea typeface="Roboto Slab" panose="020B0604020202020204" charset="0"/>
                <a:cs typeface="Source Sans Pro"/>
                <a:sym typeface="Source Sans Pro"/>
              </a:rPr>
              <a:t>Проплекс</a:t>
            </a:r>
            <a:r>
              <a:rPr lang="ru-RU" sz="1600" dirty="0">
                <a:solidFill>
                  <a:srgbClr val="00863D"/>
                </a:solidFill>
                <a:latin typeface="Sitka Banner" panose="02000505000000020004" pitchFamily="2" charset="0"/>
                <a:ea typeface="Roboto Slab" panose="020B0604020202020204" charset="0"/>
                <a:cs typeface="Source Sans Pro"/>
                <a:sym typeface="Source Sans Pro"/>
              </a:rPr>
              <a:t>»</a:t>
            </a:r>
          </a:p>
          <a:p>
            <a:pPr marL="285750" lvl="0" indent="-285750">
              <a:spcBef>
                <a:spcPts val="6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263238"/>
                </a:solidFill>
                <a:latin typeface="Sitka Banner" panose="02000505000000020004" pitchFamily="2" charset="0"/>
                <a:ea typeface="Roboto Slab" panose="020B0604020202020204" charset="0"/>
                <a:cs typeface="Source Sans Pro"/>
                <a:sym typeface="Source Sans Pro"/>
              </a:rPr>
              <a:t>ООО «</a:t>
            </a:r>
            <a:r>
              <a:rPr lang="ru-RU" sz="1600" dirty="0" err="1">
                <a:solidFill>
                  <a:srgbClr val="263238"/>
                </a:solidFill>
                <a:latin typeface="Sitka Banner" panose="02000505000000020004" pitchFamily="2" charset="0"/>
                <a:ea typeface="Roboto Slab" panose="020B0604020202020204" charset="0"/>
                <a:cs typeface="Source Sans Pro"/>
                <a:sym typeface="Source Sans Pro"/>
              </a:rPr>
              <a:t>ФауБеха</a:t>
            </a:r>
            <a:r>
              <a:rPr lang="ru-RU" sz="1600" dirty="0">
                <a:solidFill>
                  <a:srgbClr val="263238"/>
                </a:solidFill>
                <a:latin typeface="Sitka Banner" panose="02000505000000020004" pitchFamily="2" charset="0"/>
                <a:ea typeface="Roboto Slab" panose="020B0604020202020204" charset="0"/>
                <a:cs typeface="Source Sans Pro"/>
                <a:sym typeface="Source Sans Pro"/>
              </a:rPr>
              <a:t>»</a:t>
            </a:r>
          </a:p>
          <a:p>
            <a:pPr marL="285750" lvl="0" indent="-285750">
              <a:spcBef>
                <a:spcPts val="6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263238"/>
                </a:solidFill>
                <a:latin typeface="Sitka Banner" panose="02000505000000020004" pitchFamily="2" charset="0"/>
                <a:ea typeface="Roboto Slab" panose="020B0604020202020204" charset="0"/>
                <a:cs typeface="Source Sans Pro"/>
                <a:sym typeface="Source Sans Pro"/>
              </a:rPr>
              <a:t>Dr. Hann GmbH &amp; Co. KG</a:t>
            </a:r>
          </a:p>
          <a:p>
            <a:pPr marL="285750" lvl="0" indent="-285750">
              <a:spcBef>
                <a:spcPts val="6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263238"/>
                </a:solidFill>
                <a:latin typeface="Sitka Banner" panose="02000505000000020004" pitchFamily="2" charset="0"/>
                <a:ea typeface="Roboto Slab" panose="020B0604020202020204" charset="0"/>
                <a:cs typeface="Source Sans Pro"/>
                <a:sym typeface="Source Sans Pro"/>
              </a:rPr>
              <a:t>CARL FUHR GmbH &amp; Co. KG"</a:t>
            </a:r>
          </a:p>
          <a:p>
            <a:pPr marL="285750" lvl="0" indent="-285750">
              <a:spcBef>
                <a:spcPts val="6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263238"/>
                </a:solidFill>
                <a:latin typeface="Sitka Banner" panose="02000505000000020004" pitchFamily="2" charset="0"/>
                <a:ea typeface="Roboto Slab" panose="020B0604020202020204" charset="0"/>
                <a:cs typeface="Source Sans Pro"/>
                <a:sym typeface="Source Sans Pro"/>
              </a:rPr>
              <a:t>İLERİ PENCERE KAPI SİSTEMLERİ SANAYİ VE TİCARET A.Ş</a:t>
            </a:r>
          </a:p>
          <a:p>
            <a:pPr marL="285750" lvl="0" indent="-285750">
              <a:spcBef>
                <a:spcPts val="6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263238"/>
                </a:solidFill>
                <a:latin typeface="Sitka Banner" panose="02000505000000020004" pitchFamily="2" charset="0"/>
                <a:ea typeface="Roboto Slab" panose="020B0604020202020204" charset="0"/>
                <a:cs typeface="Source Sans Pro"/>
                <a:sym typeface="Source Sans Pro"/>
              </a:rPr>
              <a:t>ООО «Профиль Декор»</a:t>
            </a:r>
          </a:p>
          <a:p>
            <a:pPr marL="285750" lvl="0" indent="-285750">
              <a:spcBef>
                <a:spcPts val="6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263238"/>
                </a:solidFill>
                <a:latin typeface="Sitka Banner" panose="02000505000000020004" pitchFamily="2" charset="0"/>
                <a:ea typeface="Roboto Slab" panose="020B0604020202020204" charset="0"/>
                <a:cs typeface="Source Sans Pro"/>
                <a:sym typeface="Source Sans Pro"/>
              </a:rPr>
              <a:t>ООО «ГЕЦЕ РУС» </a:t>
            </a:r>
          </a:p>
          <a:p>
            <a:pPr marL="285750" lvl="0" indent="-285750">
              <a:spcBef>
                <a:spcPts val="6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263238"/>
                </a:solidFill>
                <a:latin typeface="Sitka Banner" panose="02000505000000020004" pitchFamily="2" charset="0"/>
                <a:ea typeface="Roboto Slab" panose="020B0604020202020204" charset="0"/>
                <a:cs typeface="Source Sans Pro"/>
                <a:sym typeface="Source Sans Pro"/>
              </a:rPr>
              <a:t>KOVINOPLASTIKA LOŽ </a:t>
            </a:r>
            <a:r>
              <a:rPr lang="en-US" sz="1600" dirty="0" err="1">
                <a:solidFill>
                  <a:srgbClr val="263238"/>
                </a:solidFill>
                <a:latin typeface="Sitka Banner" panose="02000505000000020004" pitchFamily="2" charset="0"/>
                <a:ea typeface="Roboto Slab" panose="020B0604020202020204" charset="0"/>
                <a:cs typeface="Source Sans Pro"/>
                <a:sym typeface="Source Sans Pro"/>
              </a:rPr>
              <a:t>d.d.</a:t>
            </a:r>
            <a:endParaRPr lang="en-US" sz="1600" dirty="0">
              <a:solidFill>
                <a:srgbClr val="263238"/>
              </a:solidFill>
              <a:latin typeface="Sitka Banner" panose="02000505000000020004" pitchFamily="2" charset="0"/>
              <a:ea typeface="Roboto Slab" panose="020B0604020202020204" charset="0"/>
              <a:cs typeface="Source Sans Pro"/>
              <a:sym typeface="Source Sans Pro"/>
            </a:endParaRPr>
          </a:p>
          <a:p>
            <a:pPr marL="285750" lvl="0" indent="-285750">
              <a:spcBef>
                <a:spcPts val="6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263238"/>
                </a:solidFill>
                <a:latin typeface="Sitka Banner" panose="02000505000000020004" pitchFamily="2" charset="0"/>
                <a:ea typeface="Roboto Slab" panose="020B0604020202020204" charset="0"/>
                <a:cs typeface="Source Sans Pro"/>
                <a:sym typeface="Source Sans Pro"/>
              </a:rPr>
              <a:t>ООО «Родники Литье»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765035-7985-4E29-AD24-09AAAB5D0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39916"/>
            <a:ext cx="3305221" cy="8180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C12466-5B0D-4E73-8A50-60E95F6A70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3121" y="6115151"/>
            <a:ext cx="1884794" cy="7371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9F78843-370F-4F15-BEF0-1F587AB24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717" y="5564819"/>
            <a:ext cx="1065115" cy="128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72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>
            <a:spLocks noGrp="1"/>
          </p:cNvSpPr>
          <p:nvPr>
            <p:ph type="title"/>
          </p:nvPr>
        </p:nvSpPr>
        <p:spPr>
          <a:xfrm>
            <a:off x="323984" y="144496"/>
            <a:ext cx="8080400" cy="41479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ru-RU" dirty="0">
                <a:solidFill>
                  <a:srgbClr val="1E497C"/>
                </a:solidFill>
              </a:rPr>
              <a:t>Разработка отраслевых технических стандартов</a:t>
            </a:r>
          </a:p>
        </p:txBody>
      </p:sp>
      <p:sp>
        <p:nvSpPr>
          <p:cNvPr id="171" name="Google Shape;171;p23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1E497C"/>
                </a:solidFill>
              </a:rPr>
              <a:t>7</a:t>
            </a:fld>
            <a:endParaRPr dirty="0">
              <a:solidFill>
                <a:srgbClr val="1E497C"/>
              </a:solidFill>
            </a:endParaRPr>
          </a:p>
        </p:txBody>
      </p:sp>
      <p:sp>
        <p:nvSpPr>
          <p:cNvPr id="7" name="Google Shape;76;p13">
            <a:extLst>
              <a:ext uri="{FF2B5EF4-FFF2-40B4-BE49-F238E27FC236}">
                <a16:creationId xmlns:a16="http://schemas.microsoft.com/office/drawing/2014/main" id="{BC8FB2FF-A90A-4A68-9068-BBE2B67C41D7}"/>
              </a:ext>
            </a:extLst>
          </p:cNvPr>
          <p:cNvSpPr txBox="1"/>
          <p:nvPr/>
        </p:nvSpPr>
        <p:spPr>
          <a:xfrm>
            <a:off x="221941" y="454605"/>
            <a:ext cx="8700117" cy="162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spcBef>
                <a:spcPts val="6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263238"/>
                </a:solidFill>
                <a:latin typeface="Sitka Banner" panose="02000505000000020004" pitchFamily="2" charset="0"/>
                <a:ea typeface="Roboto Slab" panose="020B0604020202020204" charset="0"/>
                <a:cs typeface="Source Sans Pro"/>
                <a:sym typeface="Source Sans Pro"/>
              </a:rPr>
              <a:t>Изменения в ГОСТ 30777-2012 «Устройства поворотные, откидные, поворотно откидные, раздвижные для оконных и балконных блоков». Пересмотр данного ГОСТ запланирован на 2019 год, мы уже принимаем предложения.</a:t>
            </a:r>
          </a:p>
          <a:p>
            <a:pPr marL="285750" lvl="0" indent="-285750">
              <a:spcBef>
                <a:spcPts val="6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263238"/>
                </a:solidFill>
                <a:latin typeface="Sitka Banner" panose="02000505000000020004" pitchFamily="2" charset="0"/>
                <a:ea typeface="Roboto Slab" panose="020B0604020202020204" charset="0"/>
                <a:cs typeface="Source Sans Pro"/>
                <a:sym typeface="Source Sans Pro"/>
              </a:rPr>
              <a:t>Согласование новой редакции ГОСТ 23166 «Блоки оконные. Общие технические условия», передача 2-й редакции в ТК 465 «Строительство».</a:t>
            </a: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endParaRPr lang="ru-RU" sz="1600" dirty="0">
              <a:solidFill>
                <a:srgbClr val="263238"/>
              </a:solidFill>
              <a:latin typeface="Sitka Banner" panose="02000505000000020004" pitchFamily="2" charset="0"/>
              <a:ea typeface="Roboto Slab" panose="020B0604020202020204" charset="0"/>
              <a:cs typeface="Source Sans Pro"/>
              <a:sym typeface="Source Sans Pro"/>
            </a:endParaRP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endParaRPr lang="ru-RU" sz="1600" dirty="0">
              <a:solidFill>
                <a:srgbClr val="263238"/>
              </a:solidFill>
              <a:latin typeface="Sitka Banner" panose="02000505000000020004" pitchFamily="2" charset="0"/>
              <a:ea typeface="Roboto Slab" panose="020B0604020202020204" charset="0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ru-RU" sz="1600" dirty="0">
              <a:solidFill>
                <a:srgbClr val="263238"/>
              </a:solidFill>
              <a:latin typeface="Sitka Banner" panose="02000505000000020004" pitchFamily="2" charset="0"/>
              <a:ea typeface="Roboto Slab" panose="020B0604020202020204" charset="0"/>
              <a:cs typeface="Source Sans Pro"/>
              <a:sym typeface="Source Sans Pro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8D17A87-B1F8-40DF-9165-E95A459FCA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873202"/>
              </p:ext>
            </p:extLst>
          </p:nvPr>
        </p:nvGraphicFramePr>
        <p:xfrm>
          <a:off x="230916" y="2615662"/>
          <a:ext cx="8589100" cy="3235960"/>
        </p:xfrm>
        <a:graphic>
          <a:graphicData uri="http://schemas.openxmlformats.org/drawingml/2006/table">
            <a:tbl>
              <a:tblPr firstRow="1" bandRow="1">
                <a:tableStyleId>{1DE0608D-CAC4-4FBF-8225-969524F4AB6C}</a:tableStyleId>
              </a:tblPr>
              <a:tblGrid>
                <a:gridCol w="5322214">
                  <a:extLst>
                    <a:ext uri="{9D8B030D-6E8A-4147-A177-3AD203B41FA5}">
                      <a16:colId xmlns:a16="http://schemas.microsoft.com/office/drawing/2014/main" val="2702885258"/>
                    </a:ext>
                  </a:extLst>
                </a:gridCol>
                <a:gridCol w="3266886">
                  <a:extLst>
                    <a:ext uri="{9D8B030D-6E8A-4147-A177-3AD203B41FA5}">
                      <a16:colId xmlns:a16="http://schemas.microsoft.com/office/drawing/2014/main" val="69006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Sitka Banner" panose="02000505000000020004" pitchFamily="2" charset="0"/>
                        </a:rPr>
                        <a:t>Было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Sitka Banner" panose="02000505000000020004" pitchFamily="2" charset="0"/>
                        </a:rPr>
                        <a:t>Стало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713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Sitka Banner" panose="02000505000000020004" pitchFamily="2" charset="0"/>
                        </a:rPr>
                        <a:t>6.4 Применение оконных блоков с частью глухого остекления, а также комбинированных оконных блоков допускается в следующих случаях:</a:t>
                      </a:r>
                    </a:p>
                    <a:p>
                      <a:r>
                        <a:rPr lang="ru-RU" dirty="0">
                          <a:latin typeface="Sitka Banner" panose="02000505000000020004" pitchFamily="2" charset="0"/>
                        </a:rPr>
                        <a:t>- в одностворчатых оконных блоках с частью глухого остекления  …;</a:t>
                      </a:r>
                    </a:p>
                    <a:p>
                      <a:r>
                        <a:rPr lang="ru-RU" dirty="0">
                          <a:latin typeface="Sitka Banner" panose="02000505000000020004" pitchFamily="2" charset="0"/>
                        </a:rPr>
                        <a:t>- в двухстворчатых оконных блоках с частью глухого остекления допускается…;</a:t>
                      </a:r>
                    </a:p>
                    <a:p>
                      <a:r>
                        <a:rPr lang="ru-RU" dirty="0">
                          <a:latin typeface="Sitka Banner" panose="02000505000000020004" pitchFamily="2" charset="0"/>
                        </a:rPr>
                        <a:t>- высота не открывающихся верхних фрамуг (или участков глухого остекления) не должна превышать 400 мм. Устройство не открывающихся верхних фрамуг над не открывающимися створками (глухим остеклением) не допускается.</a:t>
                      </a:r>
                    </a:p>
                    <a:p>
                      <a:r>
                        <a:rPr lang="ru-RU" dirty="0">
                          <a:latin typeface="Sitka Banner" panose="02000505000000020004" pitchFamily="2" charset="0"/>
                        </a:rPr>
                        <a:t>- в оконных и балконных блоках, выходящих на балкон или лоджию допускается устройство одной или нескольких не отрывающихся створок (глухих участков остекления) при наличии в таких конструкциях устройств для проветривания помещений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Sitka Banner" panose="02000505000000020004" pitchFamily="2" charset="0"/>
                          <a:ea typeface="Arial"/>
                          <a:cs typeface="Arial"/>
                          <a:sym typeface="Arial"/>
                        </a:rPr>
                        <a:t> 6.4 Применение оконных блоков с частью глухого остекления, расположенных выше первого этажа в жилых помещениях, не рекомендуется. Не рекомендуется также устройство не открывающихся верхних фрамуг высотой более 400мм над частью глухого остекления створки.</a:t>
                      </a:r>
                      <a:endParaRPr lang="ru-RU" dirty="0">
                        <a:latin typeface="Sitka Banner" panose="02000505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471262"/>
                  </a:ext>
                </a:extLst>
              </a:tr>
            </a:tbl>
          </a:graphicData>
        </a:graphic>
      </p:graphicFrame>
      <p:sp>
        <p:nvSpPr>
          <p:cNvPr id="6" name="Google Shape;167;p23">
            <a:extLst>
              <a:ext uri="{FF2B5EF4-FFF2-40B4-BE49-F238E27FC236}">
                <a16:creationId xmlns:a16="http://schemas.microsoft.com/office/drawing/2014/main" id="{6369E497-1215-40E9-9578-245FA6F57E87}"/>
              </a:ext>
            </a:extLst>
          </p:cNvPr>
          <p:cNvSpPr txBox="1">
            <a:spLocks/>
          </p:cNvSpPr>
          <p:nvPr/>
        </p:nvSpPr>
        <p:spPr>
          <a:xfrm>
            <a:off x="323984" y="2242409"/>
            <a:ext cx="8080400" cy="414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ru-RU" dirty="0">
                <a:solidFill>
                  <a:srgbClr val="1E497C"/>
                </a:solidFill>
              </a:rPr>
              <a:t>Изменения в ГОСТ 23166</a:t>
            </a:r>
          </a:p>
        </p:txBody>
      </p:sp>
    </p:spTree>
    <p:extLst>
      <p:ext uri="{BB962C8B-B14F-4D97-AF65-F5344CB8AC3E}">
        <p14:creationId xmlns:p14="http://schemas.microsoft.com/office/powerpoint/2010/main" val="1368808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>
            <a:spLocks noGrp="1"/>
          </p:cNvSpPr>
          <p:nvPr>
            <p:ph type="title"/>
          </p:nvPr>
        </p:nvSpPr>
        <p:spPr>
          <a:xfrm>
            <a:off x="323984" y="144496"/>
            <a:ext cx="8080400" cy="41479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ru-RU" dirty="0">
                <a:solidFill>
                  <a:srgbClr val="1E497C"/>
                </a:solidFill>
              </a:rPr>
              <a:t>Разработка отраслевых технических стандартов</a:t>
            </a:r>
          </a:p>
        </p:txBody>
      </p:sp>
      <p:sp>
        <p:nvSpPr>
          <p:cNvPr id="171" name="Google Shape;171;p23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1E497C"/>
                </a:solidFill>
              </a:rPr>
              <a:t>8</a:t>
            </a:fld>
            <a:endParaRPr dirty="0">
              <a:solidFill>
                <a:srgbClr val="1E497C"/>
              </a:solidFill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8D17A87-B1F8-40DF-9165-E95A459FCA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340574"/>
              </p:ext>
            </p:extLst>
          </p:nvPr>
        </p:nvGraphicFramePr>
        <p:xfrm>
          <a:off x="323984" y="559294"/>
          <a:ext cx="8535931" cy="1193800"/>
        </p:xfrm>
        <a:graphic>
          <a:graphicData uri="http://schemas.openxmlformats.org/drawingml/2006/table">
            <a:tbl>
              <a:tblPr firstRow="1" bandRow="1">
                <a:tableStyleId>{1DE0608D-CAC4-4FBF-8225-969524F4AB6C}</a:tableStyleId>
              </a:tblPr>
              <a:tblGrid>
                <a:gridCol w="4243384">
                  <a:extLst>
                    <a:ext uri="{9D8B030D-6E8A-4147-A177-3AD203B41FA5}">
                      <a16:colId xmlns:a16="http://schemas.microsoft.com/office/drawing/2014/main" val="2702885258"/>
                    </a:ext>
                  </a:extLst>
                </a:gridCol>
                <a:gridCol w="4292547">
                  <a:extLst>
                    <a:ext uri="{9D8B030D-6E8A-4147-A177-3AD203B41FA5}">
                      <a16:colId xmlns:a16="http://schemas.microsoft.com/office/drawing/2014/main" val="69006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Sitka Banner" panose="02000505000000020004" pitchFamily="2" charset="0"/>
                        </a:rPr>
                        <a:t>Было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Sitka Banner" panose="02000505000000020004" pitchFamily="2" charset="0"/>
                        </a:rPr>
                        <a:t>Стало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71389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Sitka Banner" panose="02000505000000020004" pitchFamily="2" charset="0"/>
                        </a:rPr>
                        <a:t>Допустимые варианты оконных и балконных блоков с не открывающимися створками или глухим остеклением на рисунке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Sitka Banner" panose="02000505000000020004" pitchFamily="2" charset="0"/>
                          <a:ea typeface="Arial"/>
                          <a:cs typeface="Arial"/>
                          <a:sym typeface="Arial"/>
                        </a:rPr>
                        <a:t>Рекомендуемые варианты конструкций оконных и балконных блоков приведены на рисунке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471262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831C34-C01C-4533-8174-9BDB99E7E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050" y="1894088"/>
            <a:ext cx="4099940" cy="49639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126D16-9406-4092-A418-095B744D6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26" y="1894088"/>
            <a:ext cx="4128968" cy="496391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0297DD-B051-46D2-8DEC-7A1C415295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172" y="5876925"/>
            <a:ext cx="714363" cy="98107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536DD-89E6-4900-B4F6-6E112B94EB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4123" y="5876925"/>
            <a:ext cx="1190625" cy="9810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29F1C0E-39F7-4BDB-9BA6-D4BFB9CA3F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3808" y="5876925"/>
            <a:ext cx="714363" cy="981075"/>
          </a:xfrm>
          <a:prstGeom prst="rect">
            <a:avLst/>
          </a:prstGeom>
        </p:spPr>
      </p:pic>
      <p:sp>
        <p:nvSpPr>
          <p:cNvPr id="12" name="Google Shape;171;p23">
            <a:extLst>
              <a:ext uri="{FF2B5EF4-FFF2-40B4-BE49-F238E27FC236}">
                <a16:creationId xmlns:a16="http://schemas.microsoft.com/office/drawing/2014/main" id="{E6804C69-617E-4A5F-BD05-8AA93D73DD07}"/>
              </a:ext>
            </a:extLst>
          </p:cNvPr>
          <p:cNvSpPr txBox="1">
            <a:spLocks/>
          </p:cNvSpPr>
          <p:nvPr/>
        </p:nvSpPr>
        <p:spPr>
          <a:xfrm>
            <a:off x="8404384" y="6367462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fld id="{00000000-1234-1234-1234-123412341234}" type="slidenum">
              <a:rPr lang="en" smtClean="0">
                <a:solidFill>
                  <a:srgbClr val="1E497C"/>
                </a:solidFill>
              </a:rPr>
              <a:pPr/>
              <a:t>8</a:t>
            </a:fld>
            <a:endParaRPr lang="en" dirty="0">
              <a:solidFill>
                <a:srgbClr val="1E497C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B0B7A2B-6A49-4E84-9CED-194F339A5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52" y="1835089"/>
            <a:ext cx="600063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074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1E497C"/>
                </a:solidFill>
              </a:rPr>
              <a:t>9</a:t>
            </a:fld>
            <a:endParaRPr dirty="0">
              <a:solidFill>
                <a:srgbClr val="1E497C"/>
              </a:solidFill>
            </a:endParaRPr>
          </a:p>
        </p:txBody>
      </p:sp>
      <p:sp>
        <p:nvSpPr>
          <p:cNvPr id="13" name="Google Shape;167;p23">
            <a:extLst>
              <a:ext uri="{FF2B5EF4-FFF2-40B4-BE49-F238E27FC236}">
                <a16:creationId xmlns:a16="http://schemas.microsoft.com/office/drawing/2014/main" id="{5DF4D2FC-CC06-4D12-9FBF-E3A36A92CBE9}"/>
              </a:ext>
            </a:extLst>
          </p:cNvPr>
          <p:cNvSpPr txBox="1">
            <a:spLocks noGrp="1"/>
          </p:cNvSpPr>
          <p:nvPr/>
        </p:nvSpPr>
        <p:spPr>
          <a:xfrm>
            <a:off x="130968" y="56028"/>
            <a:ext cx="8882063" cy="494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lvl="0" algn="ctr"/>
            <a:r>
              <a:rPr lang="ru-RU" dirty="0">
                <a:solidFill>
                  <a:srgbClr val="1E497C"/>
                </a:solidFill>
              </a:rPr>
              <a:t>Участие Ассоциации в выставке </a:t>
            </a:r>
            <a:r>
              <a:rPr lang="en-US" dirty="0">
                <a:solidFill>
                  <a:srgbClr val="1E497C"/>
                </a:solidFill>
              </a:rPr>
              <a:t>BATIMAT</a:t>
            </a:r>
            <a:endParaRPr lang="ru-RU" dirty="0">
              <a:solidFill>
                <a:srgbClr val="1E497C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2DBE72-8750-4931-BCA3-B559218C5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0416"/>
            <a:ext cx="9144000" cy="630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99200"/>
      </p:ext>
    </p:extLst>
  </p:cSld>
  <p:clrMapOvr>
    <a:masterClrMapping/>
  </p:clrMapOvr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806</Words>
  <Application>Microsoft Office PowerPoint</Application>
  <PresentationFormat>Экран (4:3)</PresentationFormat>
  <Paragraphs>209</Paragraphs>
  <Slides>15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Source Sans Pro</vt:lpstr>
      <vt:lpstr>Calibri</vt:lpstr>
      <vt:lpstr>Roboto Slab</vt:lpstr>
      <vt:lpstr>Sitka Banner</vt:lpstr>
      <vt:lpstr>Wingdings</vt:lpstr>
      <vt:lpstr>Arial</vt:lpstr>
      <vt:lpstr>Cordelia template</vt:lpstr>
      <vt:lpstr>Общее собрание участников Ассоциации продавцов и производителей оконной и дверной фурнитуры                       29.11.2018</vt:lpstr>
      <vt:lpstr>Презентация PowerPoint</vt:lpstr>
      <vt:lpstr>Группы в социальных сетях VK, Facebook</vt:lpstr>
      <vt:lpstr>Презентация PowerPoint</vt:lpstr>
      <vt:lpstr>Публикация статьи о серых схемах импорта</vt:lpstr>
      <vt:lpstr>План публикаций статей на сайте Ассоциации и их результаты</vt:lpstr>
      <vt:lpstr>Разработка отраслевых технических стандартов</vt:lpstr>
      <vt:lpstr>Разработка отраслевых технических стандартов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Рынок СПК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Общее собрание участников Ассоциации продавцов и производителей оконной и дверной фурнитуры                       29.11.2018</dc:title>
  <cp:lastModifiedBy>Евгений Емец</cp:lastModifiedBy>
  <cp:revision>43</cp:revision>
  <cp:lastPrinted>2018-11-29T05:40:56Z</cp:lastPrinted>
  <dcterms:modified xsi:type="dcterms:W3CDTF">2018-11-29T05:42:49Z</dcterms:modified>
</cp:coreProperties>
</file>